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
  </p:notesMasterIdLst>
  <p:sldIdLst>
    <p:sldId id="259" r:id="rId2"/>
    <p:sldId id="260" r:id="rId3"/>
    <p:sldId id="258" r:id="rId4"/>
  </p:sldIdLst>
  <p:sldSz cx="6858000" cy="9144000" type="screen4x3"/>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00"/>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620"/>
    <p:restoredTop sz="94660"/>
  </p:normalViewPr>
  <p:slideViewPr>
    <p:cSldViewPr>
      <p:cViewPr>
        <p:scale>
          <a:sx n="100" d="100"/>
          <a:sy n="100" d="100"/>
        </p:scale>
        <p:origin x="-1182" y="-72"/>
      </p:cViewPr>
      <p:guideLst>
        <p:guide orient="horz" pos="2880"/>
        <p:guide pos="216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18831" cy="493316"/>
          </a:xfrm>
          <a:prstGeom prst="rect">
            <a:avLst/>
          </a:prstGeom>
        </p:spPr>
        <p:txBody>
          <a:bodyPr vert="horz" lIns="90644" tIns="45322" rIns="90644" bIns="45322" rtlCol="0"/>
          <a:lstStyle>
            <a:lvl1pPr algn="l">
              <a:defRPr sz="1200"/>
            </a:lvl1pPr>
          </a:lstStyle>
          <a:p>
            <a:endParaRPr kumimoji="1" lang="ja-JP" altLang="en-US"/>
          </a:p>
        </p:txBody>
      </p:sp>
      <p:sp>
        <p:nvSpPr>
          <p:cNvPr id="3" name="日付プレースホルダ 2"/>
          <p:cNvSpPr>
            <a:spLocks noGrp="1"/>
          </p:cNvSpPr>
          <p:nvPr>
            <p:ph type="dt" idx="1"/>
          </p:nvPr>
        </p:nvSpPr>
        <p:spPr>
          <a:xfrm>
            <a:off x="3815374" y="0"/>
            <a:ext cx="2918831" cy="493316"/>
          </a:xfrm>
          <a:prstGeom prst="rect">
            <a:avLst/>
          </a:prstGeom>
        </p:spPr>
        <p:txBody>
          <a:bodyPr vert="horz" lIns="90644" tIns="45322" rIns="90644" bIns="45322" rtlCol="0"/>
          <a:lstStyle>
            <a:lvl1pPr algn="r">
              <a:defRPr sz="1200"/>
            </a:lvl1pPr>
          </a:lstStyle>
          <a:p>
            <a:fld id="{3B6B7607-1DC8-487B-855C-2E7697BD3704}" type="datetimeFigureOut">
              <a:rPr kumimoji="1" lang="ja-JP" altLang="en-US" smtClean="0"/>
              <a:pPr/>
              <a:t>2018/10/17</a:t>
            </a:fld>
            <a:endParaRPr kumimoji="1" lang="ja-JP" altLang="en-US"/>
          </a:p>
        </p:txBody>
      </p:sp>
      <p:sp>
        <p:nvSpPr>
          <p:cNvPr id="4" name="スライド イメージ プレースホルダ 3"/>
          <p:cNvSpPr>
            <a:spLocks noGrp="1" noRot="1" noChangeAspect="1"/>
          </p:cNvSpPr>
          <p:nvPr>
            <p:ph type="sldImg" idx="2"/>
          </p:nvPr>
        </p:nvSpPr>
        <p:spPr>
          <a:xfrm>
            <a:off x="1982788" y="741363"/>
            <a:ext cx="2770187" cy="3697287"/>
          </a:xfrm>
          <a:prstGeom prst="rect">
            <a:avLst/>
          </a:prstGeom>
          <a:noFill/>
          <a:ln w="12700">
            <a:solidFill>
              <a:prstClr val="black"/>
            </a:solidFill>
          </a:ln>
        </p:spPr>
        <p:txBody>
          <a:bodyPr vert="horz" lIns="90644" tIns="45322" rIns="90644" bIns="45322" rtlCol="0" anchor="ctr"/>
          <a:lstStyle/>
          <a:p>
            <a:endParaRPr lang="ja-JP" altLang="en-US"/>
          </a:p>
        </p:txBody>
      </p:sp>
      <p:sp>
        <p:nvSpPr>
          <p:cNvPr id="5" name="ノート プレースホルダ 4"/>
          <p:cNvSpPr>
            <a:spLocks noGrp="1"/>
          </p:cNvSpPr>
          <p:nvPr>
            <p:ph type="body" sz="quarter" idx="3"/>
          </p:nvPr>
        </p:nvSpPr>
        <p:spPr>
          <a:xfrm>
            <a:off x="673577" y="4686499"/>
            <a:ext cx="5388610" cy="4439841"/>
          </a:xfrm>
          <a:prstGeom prst="rect">
            <a:avLst/>
          </a:prstGeom>
        </p:spPr>
        <p:txBody>
          <a:bodyPr vert="horz" lIns="90644" tIns="45322" rIns="90644" bIns="45322"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9371285"/>
            <a:ext cx="2918831" cy="493316"/>
          </a:xfrm>
          <a:prstGeom prst="rect">
            <a:avLst/>
          </a:prstGeom>
        </p:spPr>
        <p:txBody>
          <a:bodyPr vert="horz" lIns="90644" tIns="45322" rIns="90644" bIns="45322"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15374" y="9371285"/>
            <a:ext cx="2918831" cy="493316"/>
          </a:xfrm>
          <a:prstGeom prst="rect">
            <a:avLst/>
          </a:prstGeom>
        </p:spPr>
        <p:txBody>
          <a:bodyPr vert="horz" lIns="90644" tIns="45322" rIns="90644" bIns="45322" rtlCol="0" anchor="b"/>
          <a:lstStyle>
            <a:lvl1pPr algn="r">
              <a:defRPr sz="1200"/>
            </a:lvl1pPr>
          </a:lstStyle>
          <a:p>
            <a:fld id="{762ABCC5-931E-4C53-B754-8A8F47A8040C}" type="slidenum">
              <a:rPr kumimoji="1" lang="ja-JP" altLang="en-US" smtClean="0"/>
              <a:pPr/>
              <a:t>‹#›</a:t>
            </a:fld>
            <a:endParaRPr kumimoji="1" lang="ja-JP" altLang="en-US"/>
          </a:p>
        </p:txBody>
      </p:sp>
    </p:spTree>
    <p:extLst>
      <p:ext uri="{BB962C8B-B14F-4D97-AF65-F5344CB8AC3E}">
        <p14:creationId xmlns:p14="http://schemas.microsoft.com/office/powerpoint/2010/main" val="424051764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982788" y="741363"/>
            <a:ext cx="2770187" cy="3697287"/>
          </a:xfr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5" name="ヘッダー プレースホルダ 4"/>
          <p:cNvSpPr>
            <a:spLocks noGrp="1"/>
          </p:cNvSpPr>
          <p:nvPr>
            <p:ph type="hdr" sz="quarter" idx="11"/>
          </p:nvPr>
        </p:nvSpPr>
        <p:spPr/>
        <p:txBody>
          <a:bodyPr/>
          <a:lstStyle/>
          <a:p>
            <a:r>
              <a:rPr lang="ja-JP" altLang="en-US" smtClean="0">
                <a:solidFill>
                  <a:prstClr val="black"/>
                </a:solidFill>
              </a:rPr>
              <a:t>№</a:t>
            </a:r>
            <a:endParaRPr lang="ja-JP" altLang="en-US">
              <a:solidFill>
                <a:prstClr val="black"/>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982788" y="741363"/>
            <a:ext cx="2770187" cy="3697287"/>
          </a:xfrm>
        </p:spPr>
      </p:sp>
      <p:sp>
        <p:nvSpPr>
          <p:cNvPr id="3" name="ノート プレースホルダ 2"/>
          <p:cNvSpPr>
            <a:spLocks noGrp="1"/>
          </p:cNvSpPr>
          <p:nvPr>
            <p:ph type="body" idx="1"/>
          </p:nvPr>
        </p:nvSpPr>
        <p:spPr/>
        <p:txBody>
          <a:bodyPr>
            <a:normAutofit/>
          </a:bodyPr>
          <a:lstStyle/>
          <a:p>
            <a:endParaRPr kumimoji="1" lang="ja-JP" altLang="en-US"/>
          </a:p>
        </p:txBody>
      </p:sp>
      <p:sp>
        <p:nvSpPr>
          <p:cNvPr id="5" name="ヘッダー プレースホルダ 4"/>
          <p:cNvSpPr>
            <a:spLocks noGrp="1"/>
          </p:cNvSpPr>
          <p:nvPr>
            <p:ph type="hdr" sz="quarter" idx="11"/>
          </p:nvPr>
        </p:nvSpPr>
        <p:spPr/>
        <p:txBody>
          <a:bodyPr/>
          <a:lstStyle/>
          <a:p>
            <a:r>
              <a:rPr lang="ja-JP" altLang="en-US" smtClean="0">
                <a:solidFill>
                  <a:prstClr val="black"/>
                </a:solidFill>
              </a:rPr>
              <a:t>№</a:t>
            </a:r>
            <a:endParaRPr lang="ja-JP" altLang="en-US">
              <a:solidFill>
                <a:prstClr val="black"/>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2840572"/>
            <a:ext cx="5829300" cy="1960033"/>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0037DC06-2B3B-421E-A33A-585B8BBBAB6E}" type="datetime1">
              <a:rPr lang="ja-JP" altLang="en-US" smtClean="0">
                <a:solidFill>
                  <a:prstClr val="black">
                    <a:tint val="75000"/>
                  </a:prstClr>
                </a:solidFill>
              </a:rPr>
              <a:pPr/>
              <a:t>2018/10/17</a:t>
            </a:fld>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fld id="{D2D8002D-B5B0-4BAC-B1F6-782DDCCE6D9C}" type="slidenum">
              <a:rPr lang="ja-JP" altLang="en-US" smtClean="0">
                <a:solidFill>
                  <a:prstClr val="black">
                    <a:tint val="75000"/>
                  </a:prstClr>
                </a:solidFill>
              </a:rPr>
              <a:pPr/>
              <a:t>‹#›</a:t>
            </a:fld>
            <a:endParaRPr lang="ja-JP" altLang="en-US">
              <a:solidFill>
                <a:prstClr val="black">
                  <a:tint val="75000"/>
                </a:prstClr>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A2183E64-47E2-4E73-ACB5-A482810D9810}" type="datetime1">
              <a:rPr lang="ja-JP" altLang="en-US" smtClean="0">
                <a:solidFill>
                  <a:prstClr val="black">
                    <a:tint val="75000"/>
                  </a:prstClr>
                </a:solidFill>
              </a:rPr>
              <a:pPr/>
              <a:t>2018/10/17</a:t>
            </a:fld>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fld id="{D2D8002D-B5B0-4BAC-B1F6-782DDCCE6D9C}" type="slidenum">
              <a:rPr lang="ja-JP" altLang="en-US" smtClean="0">
                <a:solidFill>
                  <a:prstClr val="black">
                    <a:tint val="75000"/>
                  </a:prstClr>
                </a:solidFill>
              </a:rPr>
              <a:pPr/>
              <a:t>‹#›</a:t>
            </a:fld>
            <a:endParaRPr lang="ja-JP" altLang="en-US">
              <a:solidFill>
                <a:prstClr val="black">
                  <a:tint val="75000"/>
                </a:prstClr>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72050" y="366189"/>
            <a:ext cx="1543050" cy="7802033"/>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342900" y="366189"/>
            <a:ext cx="4514850" cy="7802033"/>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6C3C2141-9A87-4606-AB2B-8CEAE102AD27}" type="datetime1">
              <a:rPr lang="ja-JP" altLang="en-US" smtClean="0">
                <a:solidFill>
                  <a:prstClr val="black">
                    <a:tint val="75000"/>
                  </a:prstClr>
                </a:solidFill>
              </a:rPr>
              <a:pPr/>
              <a:t>2018/10/17</a:t>
            </a:fld>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fld id="{D2D8002D-B5B0-4BAC-B1F6-782DDCCE6D9C}" type="slidenum">
              <a:rPr lang="ja-JP" altLang="en-US" smtClean="0">
                <a:solidFill>
                  <a:prstClr val="black">
                    <a:tint val="75000"/>
                  </a:prstClr>
                </a:solidFill>
              </a:rPr>
              <a:pPr/>
              <a:t>‹#›</a:t>
            </a:fld>
            <a:endParaRPr lang="ja-JP" altLang="en-US">
              <a:solidFill>
                <a:prstClr val="black">
                  <a:tint val="75000"/>
                </a:prstClr>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19D3326A-C3F7-4D96-9B0A-DAD949A4F283}" type="datetime1">
              <a:rPr lang="ja-JP" altLang="en-US" smtClean="0">
                <a:solidFill>
                  <a:prstClr val="black">
                    <a:tint val="75000"/>
                  </a:prstClr>
                </a:solidFill>
              </a:rPr>
              <a:pPr/>
              <a:t>2018/10/17</a:t>
            </a:fld>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fld id="{D2D8002D-B5B0-4BAC-B1F6-782DDCCE6D9C}" type="slidenum">
              <a:rPr lang="ja-JP" altLang="en-US" smtClean="0">
                <a:solidFill>
                  <a:prstClr val="black">
                    <a:tint val="75000"/>
                  </a:prstClr>
                </a:solidFill>
              </a:rPr>
              <a:pPr/>
              <a:t>‹#›</a:t>
            </a:fld>
            <a:endParaRPr lang="ja-JP" altLang="en-US">
              <a:solidFill>
                <a:prstClr val="black">
                  <a:tint val="75000"/>
                </a:prstClr>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5875869"/>
            <a:ext cx="5829300" cy="1816100"/>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541735" y="3875621"/>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DF801C4A-DFEE-4DE1-9871-102C556DDA93}" type="datetime1">
              <a:rPr lang="ja-JP" altLang="en-US" smtClean="0">
                <a:solidFill>
                  <a:prstClr val="black">
                    <a:tint val="75000"/>
                  </a:prstClr>
                </a:solidFill>
              </a:rPr>
              <a:pPr/>
              <a:t>2018/10/17</a:t>
            </a:fld>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fld id="{D2D8002D-B5B0-4BAC-B1F6-782DDCCE6D9C}" type="slidenum">
              <a:rPr lang="ja-JP" altLang="en-US" smtClean="0">
                <a:solidFill>
                  <a:prstClr val="black">
                    <a:tint val="75000"/>
                  </a:prstClr>
                </a:solidFill>
              </a:rPr>
              <a:pPr/>
              <a:t>‹#›</a:t>
            </a:fld>
            <a:endParaRPr lang="ja-JP" altLang="en-US">
              <a:solidFill>
                <a:prstClr val="black">
                  <a:tint val="75000"/>
                </a:prstClr>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342900" y="2133602"/>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3486150" y="2133602"/>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1534711F-78EF-49F5-9263-88296BB89EB5}" type="datetime1">
              <a:rPr lang="ja-JP" altLang="en-US" smtClean="0">
                <a:solidFill>
                  <a:prstClr val="black">
                    <a:tint val="75000"/>
                  </a:prstClr>
                </a:solidFill>
              </a:rPr>
              <a:pPr/>
              <a:t>2018/10/17</a:t>
            </a:fld>
            <a:endParaRPr lang="ja-JP" altLang="en-US">
              <a:solidFill>
                <a:prstClr val="black">
                  <a:tint val="75000"/>
                </a:prstClr>
              </a:solidFill>
            </a:endParaRPr>
          </a:p>
        </p:txBody>
      </p:sp>
      <p:sp>
        <p:nvSpPr>
          <p:cNvPr id="6" name="フッター プレースホルダ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 6"/>
          <p:cNvSpPr>
            <a:spLocks noGrp="1"/>
          </p:cNvSpPr>
          <p:nvPr>
            <p:ph type="sldNum" sz="quarter" idx="12"/>
          </p:nvPr>
        </p:nvSpPr>
        <p:spPr/>
        <p:txBody>
          <a:bodyPr/>
          <a:lstStyle/>
          <a:p>
            <a:fld id="{D2D8002D-B5B0-4BAC-B1F6-782DDCCE6D9C}" type="slidenum">
              <a:rPr lang="ja-JP" altLang="en-US" smtClean="0">
                <a:solidFill>
                  <a:prstClr val="black">
                    <a:tint val="75000"/>
                  </a:prstClr>
                </a:solidFill>
              </a:rPr>
              <a:pPr/>
              <a:t>‹#›</a:t>
            </a:fld>
            <a:endParaRPr lang="ja-JP" altLang="en-US">
              <a:solidFill>
                <a:prstClr val="black">
                  <a:tint val="75000"/>
                </a:prstClr>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342902"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342902"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3483770" y="2046817"/>
            <a:ext cx="3031332"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3483770" y="2899833"/>
            <a:ext cx="3031332"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CFDFBCB1-5F77-4117-9AD3-748AA3C881E6}" type="datetime1">
              <a:rPr lang="ja-JP" altLang="en-US" smtClean="0">
                <a:solidFill>
                  <a:prstClr val="black">
                    <a:tint val="75000"/>
                  </a:prstClr>
                </a:solidFill>
              </a:rPr>
              <a:pPr/>
              <a:t>2018/10/17</a:t>
            </a:fld>
            <a:endParaRPr lang="ja-JP" altLang="en-US">
              <a:solidFill>
                <a:prstClr val="black">
                  <a:tint val="75000"/>
                </a:prstClr>
              </a:solidFill>
            </a:endParaRPr>
          </a:p>
        </p:txBody>
      </p:sp>
      <p:sp>
        <p:nvSpPr>
          <p:cNvPr id="8" name="フッター プレースホルダ 7"/>
          <p:cNvSpPr>
            <a:spLocks noGrp="1"/>
          </p:cNvSpPr>
          <p:nvPr>
            <p:ph type="ftr" sz="quarter" idx="11"/>
          </p:nvPr>
        </p:nvSpPr>
        <p:spPr/>
        <p:txBody>
          <a:bodyPr/>
          <a:lstStyle/>
          <a:p>
            <a:endParaRPr lang="ja-JP" altLang="en-US">
              <a:solidFill>
                <a:prstClr val="black">
                  <a:tint val="75000"/>
                </a:prstClr>
              </a:solidFill>
            </a:endParaRPr>
          </a:p>
        </p:txBody>
      </p:sp>
      <p:sp>
        <p:nvSpPr>
          <p:cNvPr id="9" name="スライド番号プレースホルダ 8"/>
          <p:cNvSpPr>
            <a:spLocks noGrp="1"/>
          </p:cNvSpPr>
          <p:nvPr>
            <p:ph type="sldNum" sz="quarter" idx="12"/>
          </p:nvPr>
        </p:nvSpPr>
        <p:spPr/>
        <p:txBody>
          <a:bodyPr/>
          <a:lstStyle/>
          <a:p>
            <a:fld id="{D2D8002D-B5B0-4BAC-B1F6-782DDCCE6D9C}" type="slidenum">
              <a:rPr lang="ja-JP" altLang="en-US" smtClean="0">
                <a:solidFill>
                  <a:prstClr val="black">
                    <a:tint val="75000"/>
                  </a:prstClr>
                </a:solidFill>
              </a:rPr>
              <a:pPr/>
              <a:t>‹#›</a:t>
            </a:fld>
            <a:endParaRPr lang="ja-JP" altLang="en-US">
              <a:solidFill>
                <a:prstClr val="black">
                  <a:tint val="75000"/>
                </a:prstClr>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F14BC30A-01DB-4DB7-A2F0-6B546D4188CA}" type="datetime1">
              <a:rPr lang="ja-JP" altLang="en-US" smtClean="0">
                <a:solidFill>
                  <a:prstClr val="black">
                    <a:tint val="75000"/>
                  </a:prstClr>
                </a:solidFill>
              </a:rPr>
              <a:pPr/>
              <a:t>2018/10/17</a:t>
            </a:fld>
            <a:endParaRPr lang="ja-JP" altLang="en-US">
              <a:solidFill>
                <a:prstClr val="black">
                  <a:tint val="75000"/>
                </a:prstClr>
              </a:solidFill>
            </a:endParaRPr>
          </a:p>
        </p:txBody>
      </p:sp>
      <p:sp>
        <p:nvSpPr>
          <p:cNvPr id="4" name="フッター プレースホルダ 3"/>
          <p:cNvSpPr>
            <a:spLocks noGrp="1"/>
          </p:cNvSpPr>
          <p:nvPr>
            <p:ph type="ftr" sz="quarter" idx="11"/>
          </p:nvPr>
        </p:nvSpPr>
        <p:spPr/>
        <p:txBody>
          <a:bodyPr/>
          <a:lstStyle/>
          <a:p>
            <a:endParaRPr lang="ja-JP" altLang="en-US">
              <a:solidFill>
                <a:prstClr val="black">
                  <a:tint val="75000"/>
                </a:prstClr>
              </a:solidFill>
            </a:endParaRPr>
          </a:p>
        </p:txBody>
      </p:sp>
      <p:sp>
        <p:nvSpPr>
          <p:cNvPr id="5" name="スライド番号プレースホルダ 4"/>
          <p:cNvSpPr>
            <a:spLocks noGrp="1"/>
          </p:cNvSpPr>
          <p:nvPr>
            <p:ph type="sldNum" sz="quarter" idx="12"/>
          </p:nvPr>
        </p:nvSpPr>
        <p:spPr/>
        <p:txBody>
          <a:bodyPr/>
          <a:lstStyle/>
          <a:p>
            <a:fld id="{D2D8002D-B5B0-4BAC-B1F6-782DDCCE6D9C}" type="slidenum">
              <a:rPr lang="ja-JP" altLang="en-US" smtClean="0">
                <a:solidFill>
                  <a:prstClr val="black">
                    <a:tint val="75000"/>
                  </a:prstClr>
                </a:solidFill>
              </a:rPr>
              <a:pPr/>
              <a:t>‹#›</a:t>
            </a:fld>
            <a:endParaRPr lang="ja-JP" altLang="en-US">
              <a:solidFill>
                <a:prstClr val="black">
                  <a:tint val="75000"/>
                </a:prstClr>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36C8C9F3-E6A7-4DAF-AD05-9981F156B72F}" type="datetime1">
              <a:rPr lang="ja-JP" altLang="en-US" smtClean="0">
                <a:solidFill>
                  <a:prstClr val="black">
                    <a:tint val="75000"/>
                  </a:prstClr>
                </a:solidFill>
              </a:rPr>
              <a:pPr/>
              <a:t>2018/10/17</a:t>
            </a:fld>
            <a:endParaRPr lang="ja-JP" altLang="en-US">
              <a:solidFill>
                <a:prstClr val="black">
                  <a:tint val="75000"/>
                </a:prstClr>
              </a:solidFill>
            </a:endParaRPr>
          </a:p>
        </p:txBody>
      </p:sp>
      <p:sp>
        <p:nvSpPr>
          <p:cNvPr id="3" name="フッター プレースホルダ 2"/>
          <p:cNvSpPr>
            <a:spLocks noGrp="1"/>
          </p:cNvSpPr>
          <p:nvPr>
            <p:ph type="ftr" sz="quarter" idx="11"/>
          </p:nvPr>
        </p:nvSpPr>
        <p:spPr/>
        <p:txBody>
          <a:bodyPr/>
          <a:lstStyle/>
          <a:p>
            <a:endParaRPr lang="ja-JP" altLang="en-US">
              <a:solidFill>
                <a:prstClr val="black">
                  <a:tint val="75000"/>
                </a:prstClr>
              </a:solidFill>
            </a:endParaRPr>
          </a:p>
        </p:txBody>
      </p:sp>
      <p:sp>
        <p:nvSpPr>
          <p:cNvPr id="4" name="スライド番号プレースホルダ 3"/>
          <p:cNvSpPr>
            <a:spLocks noGrp="1"/>
          </p:cNvSpPr>
          <p:nvPr>
            <p:ph type="sldNum" sz="quarter" idx="12"/>
          </p:nvPr>
        </p:nvSpPr>
        <p:spPr/>
        <p:txBody>
          <a:bodyPr/>
          <a:lstStyle/>
          <a:p>
            <a:fld id="{D2D8002D-B5B0-4BAC-B1F6-782DDCCE6D9C}" type="slidenum">
              <a:rPr lang="ja-JP" altLang="en-US" smtClean="0">
                <a:solidFill>
                  <a:prstClr val="black">
                    <a:tint val="75000"/>
                  </a:prstClr>
                </a:solidFill>
              </a:rPr>
              <a:pPr/>
              <a:t>‹#›</a:t>
            </a:fld>
            <a:endParaRPr lang="ja-JP" altLang="en-US">
              <a:solidFill>
                <a:prstClr val="black">
                  <a:tint val="75000"/>
                </a:prstClr>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2" y="364067"/>
            <a:ext cx="2256235" cy="154940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2681289" y="364071"/>
            <a:ext cx="3833812"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342902" y="1913469"/>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44E7B07A-B079-43BD-841D-94ABFD398367}" type="datetime1">
              <a:rPr lang="ja-JP" altLang="en-US" smtClean="0">
                <a:solidFill>
                  <a:prstClr val="black">
                    <a:tint val="75000"/>
                  </a:prstClr>
                </a:solidFill>
              </a:rPr>
              <a:pPr/>
              <a:t>2018/10/17</a:t>
            </a:fld>
            <a:endParaRPr lang="ja-JP" altLang="en-US">
              <a:solidFill>
                <a:prstClr val="black">
                  <a:tint val="75000"/>
                </a:prstClr>
              </a:solidFill>
            </a:endParaRPr>
          </a:p>
        </p:txBody>
      </p:sp>
      <p:sp>
        <p:nvSpPr>
          <p:cNvPr id="6" name="フッター プレースホルダ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 6"/>
          <p:cNvSpPr>
            <a:spLocks noGrp="1"/>
          </p:cNvSpPr>
          <p:nvPr>
            <p:ph type="sldNum" sz="quarter" idx="12"/>
          </p:nvPr>
        </p:nvSpPr>
        <p:spPr/>
        <p:txBody>
          <a:bodyPr/>
          <a:lstStyle/>
          <a:p>
            <a:fld id="{D2D8002D-B5B0-4BAC-B1F6-782DDCCE6D9C}" type="slidenum">
              <a:rPr lang="ja-JP" altLang="en-US" smtClean="0">
                <a:solidFill>
                  <a:prstClr val="black">
                    <a:tint val="75000"/>
                  </a:prstClr>
                </a:solidFill>
              </a:rPr>
              <a:pPr/>
              <a:t>‹#›</a:t>
            </a:fld>
            <a:endParaRPr lang="ja-JP" altLang="en-US">
              <a:solidFill>
                <a:prstClr val="black">
                  <a:tint val="75000"/>
                </a:prstClr>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400800"/>
            <a:ext cx="4114800" cy="755651"/>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DEFAA87A-5111-4789-87E0-B8A26B2C826D}" type="datetime1">
              <a:rPr lang="ja-JP" altLang="en-US" smtClean="0">
                <a:solidFill>
                  <a:prstClr val="black">
                    <a:tint val="75000"/>
                  </a:prstClr>
                </a:solidFill>
              </a:rPr>
              <a:pPr/>
              <a:t>2018/10/17</a:t>
            </a:fld>
            <a:endParaRPr lang="ja-JP" altLang="en-US">
              <a:solidFill>
                <a:prstClr val="black">
                  <a:tint val="75000"/>
                </a:prstClr>
              </a:solidFill>
            </a:endParaRPr>
          </a:p>
        </p:txBody>
      </p:sp>
      <p:sp>
        <p:nvSpPr>
          <p:cNvPr id="6" name="フッター プレースホルダ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 6"/>
          <p:cNvSpPr>
            <a:spLocks noGrp="1"/>
          </p:cNvSpPr>
          <p:nvPr>
            <p:ph type="sldNum" sz="quarter" idx="12"/>
          </p:nvPr>
        </p:nvSpPr>
        <p:spPr/>
        <p:txBody>
          <a:bodyPr/>
          <a:lstStyle/>
          <a:p>
            <a:fld id="{D2D8002D-B5B0-4BAC-B1F6-782DDCCE6D9C}" type="slidenum">
              <a:rPr lang="ja-JP" altLang="en-US" smtClean="0">
                <a:solidFill>
                  <a:prstClr val="black">
                    <a:tint val="75000"/>
                  </a:prstClr>
                </a:solidFill>
              </a:rPr>
              <a:pPr/>
              <a:t>‹#›</a:t>
            </a:fld>
            <a:endParaRPr lang="ja-JP" altLang="en-US">
              <a:solidFill>
                <a:prstClr val="black">
                  <a:tint val="75000"/>
                </a:prstClr>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342900" y="2133602"/>
            <a:ext cx="6172200" cy="6034617"/>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342900" y="8475138"/>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C3552774-FB3A-41FD-AF1E-63FFF35D4830}" type="datetime1">
              <a:rPr lang="ja-JP" altLang="en-US" smtClean="0">
                <a:solidFill>
                  <a:prstClr val="black">
                    <a:tint val="75000"/>
                  </a:prstClr>
                </a:solidFill>
              </a:rPr>
              <a:pPr/>
              <a:t>2018/10/17</a:t>
            </a:fld>
            <a:endParaRPr lang="ja-JP" altLang="en-US">
              <a:solidFill>
                <a:prstClr val="black">
                  <a:tint val="75000"/>
                </a:prstClr>
              </a:solidFill>
            </a:endParaRPr>
          </a:p>
        </p:txBody>
      </p:sp>
      <p:sp>
        <p:nvSpPr>
          <p:cNvPr id="5" name="フッター プレースホルダ 4"/>
          <p:cNvSpPr>
            <a:spLocks noGrp="1"/>
          </p:cNvSpPr>
          <p:nvPr>
            <p:ph type="ftr" sz="quarter" idx="3"/>
          </p:nvPr>
        </p:nvSpPr>
        <p:spPr>
          <a:xfrm>
            <a:off x="2343150" y="8475138"/>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ja-JP" altLang="en-US">
              <a:solidFill>
                <a:prstClr val="black">
                  <a:tint val="75000"/>
                </a:prstClr>
              </a:solidFill>
            </a:endParaRPr>
          </a:p>
        </p:txBody>
      </p:sp>
      <p:sp>
        <p:nvSpPr>
          <p:cNvPr id="6" name="スライド番号プレースホルダ 5"/>
          <p:cNvSpPr>
            <a:spLocks noGrp="1"/>
          </p:cNvSpPr>
          <p:nvPr>
            <p:ph type="sldNum" sz="quarter" idx="4"/>
          </p:nvPr>
        </p:nvSpPr>
        <p:spPr>
          <a:xfrm>
            <a:off x="4914900" y="8475138"/>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D2D8002D-B5B0-4BAC-B1F6-782DDCCE6D9C}" type="slidenum">
              <a:rPr lang="ja-JP" altLang="en-US" smtClean="0">
                <a:solidFill>
                  <a:prstClr val="black">
                    <a:tint val="75000"/>
                  </a:prstClr>
                </a:solidFill>
              </a:rPr>
              <a:pPr/>
              <a:t>‹#›</a:t>
            </a:fld>
            <a:endParaRPr lang="ja-JP" altLang="en-US">
              <a:solidFill>
                <a:prstClr val="black">
                  <a:tint val="75000"/>
                </a:prstClr>
              </a:solidFill>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8" Type="http://schemas.openxmlformats.org/officeDocument/2006/relationships/image" Target="../media/image10.png"/><Relationship Id="rId3" Type="http://schemas.microsoft.com/office/2007/relationships/hdphoto" Target="../media/hdphoto1.wdp"/><Relationship Id="rId7" Type="http://schemas.openxmlformats.org/officeDocument/2006/relationships/image" Target="../media/image9.jpeg"/><Relationship Id="rId2" Type="http://schemas.openxmlformats.org/officeDocument/2006/relationships/image" Target="../media/image5.png"/><Relationship Id="rId1" Type="http://schemas.openxmlformats.org/officeDocument/2006/relationships/slideLayout" Target="../slideLayouts/slideLayout7.xml"/><Relationship Id="rId6" Type="http://schemas.openxmlformats.org/officeDocument/2006/relationships/image" Target="../media/image8.png"/><Relationship Id="rId5" Type="http://schemas.openxmlformats.org/officeDocument/2006/relationships/image" Target="../media/image7.png"/><Relationship Id="rId10" Type="http://schemas.openxmlformats.org/officeDocument/2006/relationships/image" Target="../media/image12.png"/><Relationship Id="rId4" Type="http://schemas.openxmlformats.org/officeDocument/2006/relationships/image" Target="../media/image6.png"/><Relationship Id="rId9" Type="http://schemas.openxmlformats.org/officeDocument/2006/relationships/image" Target="../media/image11.gi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正方形/長方形 16"/>
          <p:cNvSpPr/>
          <p:nvPr/>
        </p:nvSpPr>
        <p:spPr>
          <a:xfrm>
            <a:off x="332656" y="323528"/>
            <a:ext cx="4248472" cy="707886"/>
          </a:xfrm>
          <a:prstGeom prst="rect">
            <a:avLst/>
          </a:prstGeom>
          <a:noFill/>
        </p:spPr>
        <p:txBody>
          <a:bodyPr wrap="square" lIns="91440" tIns="45720" rIns="91440" bIns="45720">
            <a:spAutoFit/>
          </a:bodyPr>
          <a:lstStyle/>
          <a:p>
            <a:r>
              <a:rPr lang="ja-JP" altLang="en-US" sz="2000" b="1" dirty="0" smtClean="0">
                <a:ln w="6350">
                  <a:noFill/>
                  <a:prstDash val="solid"/>
                </a:ln>
                <a:solidFill>
                  <a:prstClr val="black"/>
                </a:solidFill>
                <a:latin typeface="メイリオ" pitchFamily="50" charset="-128"/>
                <a:ea typeface="メイリオ" pitchFamily="50" charset="-128"/>
                <a:cs typeface="メイリオ" pitchFamily="50" charset="-128"/>
              </a:rPr>
              <a:t>これまでに糖尿病重症化予防事業に</a:t>
            </a:r>
            <a:endParaRPr lang="en-US" altLang="ja-JP" sz="2000" b="1" dirty="0" smtClean="0">
              <a:ln w="6350">
                <a:noFill/>
                <a:prstDash val="solid"/>
              </a:ln>
              <a:solidFill>
                <a:prstClr val="black"/>
              </a:solidFill>
              <a:latin typeface="メイリオ" pitchFamily="50" charset="-128"/>
              <a:ea typeface="メイリオ" pitchFamily="50" charset="-128"/>
              <a:cs typeface="メイリオ" pitchFamily="50" charset="-128"/>
            </a:endParaRPr>
          </a:p>
          <a:p>
            <a:r>
              <a:rPr lang="ja-JP" altLang="en-US" sz="2000" b="1" dirty="0" smtClean="0">
                <a:ln w="6350">
                  <a:noFill/>
                  <a:prstDash val="solid"/>
                </a:ln>
                <a:solidFill>
                  <a:prstClr val="black"/>
                </a:solidFill>
                <a:latin typeface="メイリオ" pitchFamily="50" charset="-128"/>
                <a:ea typeface="メイリオ" pitchFamily="50" charset="-128"/>
                <a:cs typeface="メイリオ" pitchFamily="50" charset="-128"/>
              </a:rPr>
              <a:t>ご参加いただいた皆様へ</a:t>
            </a:r>
            <a:endParaRPr lang="en-US" altLang="ja-JP" sz="2000" b="1" dirty="0" smtClean="0">
              <a:ln w="6350">
                <a:noFill/>
                <a:prstDash val="solid"/>
              </a:ln>
              <a:solidFill>
                <a:prstClr val="black"/>
              </a:solidFill>
              <a:latin typeface="メイリオ" pitchFamily="50" charset="-128"/>
              <a:ea typeface="メイリオ" pitchFamily="50" charset="-128"/>
              <a:cs typeface="メイリオ" pitchFamily="50" charset="-128"/>
            </a:endParaRPr>
          </a:p>
        </p:txBody>
      </p:sp>
      <p:sp>
        <p:nvSpPr>
          <p:cNvPr id="18" name="Rectangle 1"/>
          <p:cNvSpPr>
            <a:spLocks noChangeArrowheads="1"/>
          </p:cNvSpPr>
          <p:nvPr/>
        </p:nvSpPr>
        <p:spPr bwMode="auto">
          <a:xfrm>
            <a:off x="440668" y="1619672"/>
            <a:ext cx="6012668" cy="406265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fontAlgn="base">
              <a:spcBef>
                <a:spcPct val="0"/>
              </a:spcBef>
              <a:spcAft>
                <a:spcPct val="0"/>
              </a:spcAft>
            </a:pPr>
            <a:r>
              <a:rPr lang="ja-JP" altLang="en-US" dirty="0" smtClean="0">
                <a:solidFill>
                  <a:prstClr val="black"/>
                </a:solidFill>
                <a:latin typeface="メイリオ" pitchFamily="50" charset="-128"/>
                <a:ea typeface="メイリオ" pitchFamily="50" charset="-128"/>
                <a:cs typeface="メイリオ" pitchFamily="50" charset="-128"/>
              </a:rPr>
              <a:t>　</a:t>
            </a:r>
            <a:r>
              <a:rPr lang="ja-JP" altLang="en-US" sz="1600" dirty="0" smtClean="0">
                <a:solidFill>
                  <a:prstClr val="black"/>
                </a:solidFill>
                <a:latin typeface="メイリオ" pitchFamily="50" charset="-128"/>
                <a:ea typeface="メイリオ" pitchFamily="50" charset="-128"/>
                <a:cs typeface="メイリオ" pitchFamily="50" charset="-128"/>
              </a:rPr>
              <a:t>日々、健康生活に向けてお取組みのことと存じます。</a:t>
            </a:r>
            <a:endParaRPr lang="en-US" altLang="ja-JP" sz="1600" dirty="0" smtClean="0">
              <a:solidFill>
                <a:prstClr val="black"/>
              </a:solidFill>
              <a:latin typeface="メイリオ" pitchFamily="50" charset="-128"/>
              <a:ea typeface="メイリオ" pitchFamily="50" charset="-128"/>
              <a:cs typeface="メイリオ" pitchFamily="50" charset="-128"/>
            </a:endParaRPr>
          </a:p>
          <a:p>
            <a:pPr fontAlgn="base">
              <a:spcBef>
                <a:spcPct val="0"/>
              </a:spcBef>
              <a:spcAft>
                <a:spcPct val="0"/>
              </a:spcAft>
            </a:pPr>
            <a:endParaRPr lang="en-US" altLang="ja-JP" sz="1600" dirty="0" smtClean="0">
              <a:solidFill>
                <a:prstClr val="black"/>
              </a:solidFill>
              <a:latin typeface="メイリオ" pitchFamily="50" charset="-128"/>
              <a:ea typeface="メイリオ" pitchFamily="50" charset="-128"/>
              <a:cs typeface="メイリオ" pitchFamily="50" charset="-128"/>
            </a:endParaRPr>
          </a:p>
          <a:p>
            <a:pPr fontAlgn="base">
              <a:spcBef>
                <a:spcPct val="0"/>
              </a:spcBef>
              <a:spcAft>
                <a:spcPct val="0"/>
              </a:spcAft>
            </a:pPr>
            <a:r>
              <a:rPr lang="ja-JP" altLang="en-US" sz="1600" dirty="0" smtClean="0">
                <a:solidFill>
                  <a:prstClr val="black"/>
                </a:solidFill>
                <a:latin typeface="メイリオ" pitchFamily="50" charset="-128"/>
                <a:ea typeface="メイリオ" pitchFamily="50" charset="-128"/>
                <a:cs typeface="メイリオ" pitchFamily="50" charset="-128"/>
              </a:rPr>
              <a:t>　このたび、今年度で</a:t>
            </a:r>
            <a:r>
              <a:rPr lang="en-US" altLang="ja-JP" sz="1600" dirty="0" smtClean="0">
                <a:solidFill>
                  <a:prstClr val="black"/>
                </a:solidFill>
                <a:latin typeface="メイリオ" pitchFamily="50" charset="-128"/>
                <a:ea typeface="メイリオ" pitchFamily="50" charset="-128"/>
                <a:cs typeface="メイリオ" pitchFamily="50" charset="-128"/>
              </a:rPr>
              <a:t>5</a:t>
            </a:r>
            <a:r>
              <a:rPr lang="ja-JP" altLang="en-US" sz="1600" dirty="0" smtClean="0">
                <a:solidFill>
                  <a:prstClr val="black"/>
                </a:solidFill>
                <a:latin typeface="メイリオ" pitchFamily="50" charset="-128"/>
                <a:ea typeface="メイリオ" pitchFamily="50" charset="-128"/>
                <a:cs typeface="メイリオ" pitchFamily="50" charset="-128"/>
              </a:rPr>
              <a:t>年目を迎えました糖尿病重症化予防事業の一環としまして、お便りを送らせていただきました。</a:t>
            </a:r>
            <a:endParaRPr lang="en-US" altLang="ja-JP" sz="1600" dirty="0" smtClean="0">
              <a:solidFill>
                <a:prstClr val="black"/>
              </a:solidFill>
              <a:latin typeface="メイリオ" pitchFamily="50" charset="-128"/>
              <a:ea typeface="メイリオ" pitchFamily="50" charset="-128"/>
              <a:cs typeface="メイリオ" pitchFamily="50" charset="-128"/>
            </a:endParaRPr>
          </a:p>
          <a:p>
            <a:pPr fontAlgn="base">
              <a:spcBef>
                <a:spcPct val="0"/>
              </a:spcBef>
              <a:spcAft>
                <a:spcPct val="0"/>
              </a:spcAft>
            </a:pPr>
            <a:endParaRPr lang="en-US" altLang="ja-JP" sz="1600" dirty="0" smtClean="0">
              <a:solidFill>
                <a:prstClr val="black"/>
              </a:solidFill>
              <a:latin typeface="メイリオ" pitchFamily="50" charset="-128"/>
              <a:ea typeface="メイリオ" pitchFamily="50" charset="-128"/>
              <a:cs typeface="メイリオ" pitchFamily="50" charset="-128"/>
            </a:endParaRPr>
          </a:p>
          <a:p>
            <a:pPr fontAlgn="base">
              <a:spcBef>
                <a:spcPct val="0"/>
              </a:spcBef>
              <a:spcAft>
                <a:spcPct val="0"/>
              </a:spcAft>
            </a:pPr>
            <a:r>
              <a:rPr lang="ja-JP" altLang="en-US" sz="1600" dirty="0" smtClean="0">
                <a:solidFill>
                  <a:prstClr val="black"/>
                </a:solidFill>
                <a:latin typeface="メイリオ" pitchFamily="50" charset="-128"/>
                <a:ea typeface="メイリオ" pitchFamily="50" charset="-128"/>
                <a:cs typeface="メイリオ" pitchFamily="50" charset="-128"/>
              </a:rPr>
              <a:t>　</a:t>
            </a:r>
            <a:r>
              <a:rPr lang="ja-JP" altLang="ja-JP" sz="1600" dirty="0" smtClean="0">
                <a:latin typeface="メイリオ" pitchFamily="50" charset="-128"/>
                <a:ea typeface="メイリオ" pitchFamily="50" charset="-128"/>
                <a:cs typeface="メイリオ" pitchFamily="50" charset="-128"/>
              </a:rPr>
              <a:t>プログラムを受講</a:t>
            </a:r>
            <a:r>
              <a:rPr lang="ja-JP" altLang="en-US" sz="1600" dirty="0" smtClean="0">
                <a:latin typeface="メイリオ" pitchFamily="50" charset="-128"/>
                <a:ea typeface="メイリオ" pitchFamily="50" charset="-128"/>
                <a:cs typeface="メイリオ" pitchFamily="50" charset="-128"/>
              </a:rPr>
              <a:t>されましたときに</a:t>
            </a:r>
            <a:r>
              <a:rPr lang="ja-JP" altLang="ja-JP" sz="1600" dirty="0" smtClean="0">
                <a:latin typeface="メイリオ" pitchFamily="50" charset="-128"/>
                <a:ea typeface="メイリオ" pitchFamily="50" charset="-128"/>
                <a:cs typeface="メイリオ" pitchFamily="50" charset="-128"/>
              </a:rPr>
              <a:t>「食事や活動の仕方など生活全体をふり返る機会になって良かった」というお声をたくさん伺っておりま</a:t>
            </a:r>
            <a:r>
              <a:rPr lang="ja-JP" altLang="en-US" sz="1600" dirty="0" smtClean="0">
                <a:latin typeface="メイリオ" pitchFamily="50" charset="-128"/>
                <a:ea typeface="メイリオ" pitchFamily="50" charset="-128"/>
                <a:cs typeface="メイリオ" pitchFamily="50" charset="-128"/>
              </a:rPr>
              <a:t>した</a:t>
            </a:r>
            <a:r>
              <a:rPr lang="ja-JP" altLang="ja-JP" sz="1600" dirty="0" smtClean="0">
                <a:latin typeface="メイリオ" pitchFamily="50" charset="-128"/>
                <a:ea typeface="メイリオ" pitchFamily="50" charset="-128"/>
                <a:cs typeface="メイリオ" pitchFamily="50" charset="-128"/>
              </a:rPr>
              <a:t>。</a:t>
            </a:r>
            <a:endParaRPr lang="en-US" altLang="ja-JP" sz="1600" dirty="0" smtClean="0">
              <a:latin typeface="メイリオ" pitchFamily="50" charset="-128"/>
              <a:ea typeface="メイリオ" pitchFamily="50" charset="-128"/>
              <a:cs typeface="メイリオ" pitchFamily="50" charset="-128"/>
            </a:endParaRPr>
          </a:p>
          <a:p>
            <a:pPr fontAlgn="base">
              <a:spcBef>
                <a:spcPct val="0"/>
              </a:spcBef>
              <a:spcAft>
                <a:spcPct val="0"/>
              </a:spcAft>
            </a:pPr>
            <a:endParaRPr lang="en-US" altLang="ja-JP" sz="1600" dirty="0" smtClean="0">
              <a:solidFill>
                <a:prstClr val="black"/>
              </a:solidFill>
              <a:latin typeface="メイリオ" pitchFamily="50" charset="-128"/>
              <a:ea typeface="メイリオ" pitchFamily="50" charset="-128"/>
              <a:cs typeface="メイリオ" pitchFamily="50" charset="-128"/>
            </a:endParaRPr>
          </a:p>
          <a:p>
            <a:pPr fontAlgn="base">
              <a:spcBef>
                <a:spcPct val="0"/>
              </a:spcBef>
              <a:spcAft>
                <a:spcPct val="0"/>
              </a:spcAft>
            </a:pPr>
            <a:r>
              <a:rPr lang="ja-JP" altLang="en-US" sz="1600" dirty="0">
                <a:solidFill>
                  <a:prstClr val="black"/>
                </a:solidFill>
                <a:latin typeface="メイリオ" pitchFamily="50" charset="-128"/>
                <a:ea typeface="メイリオ" pitchFamily="50" charset="-128"/>
                <a:cs typeface="メイリオ" pitchFamily="50" charset="-128"/>
              </a:rPr>
              <a:t>　</a:t>
            </a:r>
            <a:r>
              <a:rPr lang="ja-JP" altLang="en-US" sz="1600" dirty="0" smtClean="0">
                <a:solidFill>
                  <a:prstClr val="black"/>
                </a:solidFill>
                <a:latin typeface="メイリオ" pitchFamily="50" charset="-128"/>
                <a:ea typeface="メイリオ" pitchFamily="50" charset="-128"/>
                <a:cs typeface="メイリオ" pitchFamily="50" charset="-128"/>
              </a:rPr>
              <a:t>プログラム後の生活習慣の改善はいかがでしょうか？</a:t>
            </a:r>
            <a:endParaRPr lang="en-US" altLang="ja-JP" sz="1600" dirty="0" smtClean="0">
              <a:solidFill>
                <a:prstClr val="black"/>
              </a:solidFill>
              <a:latin typeface="メイリオ" pitchFamily="50" charset="-128"/>
              <a:ea typeface="メイリオ" pitchFamily="50" charset="-128"/>
              <a:cs typeface="メイリオ" pitchFamily="50" charset="-128"/>
            </a:endParaRPr>
          </a:p>
          <a:p>
            <a:pPr fontAlgn="base">
              <a:spcBef>
                <a:spcPct val="0"/>
              </a:spcBef>
              <a:spcAft>
                <a:spcPct val="0"/>
              </a:spcAft>
            </a:pPr>
            <a:endParaRPr lang="en-US" altLang="ja-JP" sz="1600" dirty="0" smtClean="0">
              <a:solidFill>
                <a:prstClr val="black"/>
              </a:solidFill>
              <a:latin typeface="メイリオ" pitchFamily="50" charset="-128"/>
              <a:ea typeface="メイリオ" pitchFamily="50" charset="-128"/>
              <a:cs typeface="メイリオ" pitchFamily="50" charset="-128"/>
            </a:endParaRPr>
          </a:p>
          <a:p>
            <a:pPr fontAlgn="base">
              <a:spcBef>
                <a:spcPct val="0"/>
              </a:spcBef>
              <a:spcAft>
                <a:spcPct val="0"/>
              </a:spcAft>
            </a:pPr>
            <a:r>
              <a:rPr lang="ja-JP" altLang="en-US" sz="1600" dirty="0" smtClean="0">
                <a:solidFill>
                  <a:prstClr val="black"/>
                </a:solidFill>
                <a:latin typeface="メイリオ" pitchFamily="50" charset="-128"/>
                <a:ea typeface="メイリオ" pitchFamily="50" charset="-128"/>
                <a:cs typeface="メイリオ" pitchFamily="50" charset="-128"/>
              </a:rPr>
              <a:t>　これから</a:t>
            </a:r>
            <a:r>
              <a:rPr lang="ja-JP" altLang="ja-JP" sz="1600" dirty="0" smtClean="0">
                <a:latin typeface="メイリオ" pitchFamily="50" charset="-128"/>
                <a:ea typeface="メイリオ" pitchFamily="50" charset="-128"/>
                <a:cs typeface="メイリオ" pitchFamily="50" charset="-128"/>
              </a:rPr>
              <a:t>年末年始</a:t>
            </a:r>
            <a:r>
              <a:rPr lang="ja-JP" altLang="en-US" sz="1600" dirty="0" smtClean="0">
                <a:latin typeface="メイリオ" pitchFamily="50" charset="-128"/>
                <a:ea typeface="メイリオ" pitchFamily="50" charset="-128"/>
                <a:cs typeface="メイリオ" pitchFamily="50" charset="-128"/>
              </a:rPr>
              <a:t>の時期に近づいてまいりますので、今が生活習慣を見直していただくには最適の</a:t>
            </a:r>
            <a:r>
              <a:rPr lang="ja-JP" altLang="ja-JP" sz="1600" dirty="0" smtClean="0">
                <a:latin typeface="メイリオ" pitchFamily="50" charset="-128"/>
                <a:ea typeface="メイリオ" pitchFamily="50" charset="-128"/>
                <a:cs typeface="メイリオ" pitchFamily="50" charset="-128"/>
              </a:rPr>
              <a:t>時期です。</a:t>
            </a:r>
            <a:endParaRPr lang="en-US" altLang="ja-JP" sz="1600" dirty="0" smtClean="0">
              <a:latin typeface="メイリオ" pitchFamily="50" charset="-128"/>
              <a:ea typeface="メイリオ" pitchFamily="50" charset="-128"/>
              <a:cs typeface="メイリオ" pitchFamily="50" charset="-128"/>
            </a:endParaRPr>
          </a:p>
          <a:p>
            <a:pPr fontAlgn="base">
              <a:spcBef>
                <a:spcPct val="0"/>
              </a:spcBef>
              <a:spcAft>
                <a:spcPct val="0"/>
              </a:spcAft>
            </a:pPr>
            <a:endParaRPr lang="en-US" altLang="ja-JP" sz="1600" dirty="0" smtClean="0">
              <a:latin typeface="メイリオ" pitchFamily="50" charset="-128"/>
              <a:ea typeface="メイリオ" pitchFamily="50" charset="-128"/>
              <a:cs typeface="メイリオ" pitchFamily="50" charset="-128"/>
            </a:endParaRPr>
          </a:p>
          <a:p>
            <a:pPr fontAlgn="base">
              <a:spcBef>
                <a:spcPct val="0"/>
              </a:spcBef>
              <a:spcAft>
                <a:spcPct val="0"/>
              </a:spcAft>
            </a:pPr>
            <a:r>
              <a:rPr lang="ja-JP" altLang="en-US" sz="1600" dirty="0" smtClean="0">
                <a:latin typeface="メイリオ" pitchFamily="50" charset="-128"/>
                <a:ea typeface="メイリオ" pitchFamily="50" charset="-128"/>
                <a:cs typeface="メイリオ" pitchFamily="50" charset="-128"/>
              </a:rPr>
              <a:t>　実りの秋、ほんの少し、生活をリフレッシュさせてみませんか。皆様の健康生活を応援しております。</a:t>
            </a:r>
            <a:endParaRPr lang="ja-JP" altLang="ja-JP" sz="1600" dirty="0" smtClean="0">
              <a:latin typeface="メイリオ" pitchFamily="50" charset="-128"/>
              <a:ea typeface="メイリオ" pitchFamily="50" charset="-128"/>
              <a:cs typeface="メイリオ" pitchFamily="50" charset="-128"/>
            </a:endParaRPr>
          </a:p>
        </p:txBody>
      </p:sp>
      <p:pic>
        <p:nvPicPr>
          <p:cNvPr id="19" name="図 18" descr="aruku2.png"/>
          <p:cNvPicPr>
            <a:picLocks noChangeAspect="1"/>
          </p:cNvPicPr>
          <p:nvPr/>
        </p:nvPicPr>
        <p:blipFill>
          <a:blip r:embed="rId3" cstate="print">
            <a:clrChange>
              <a:clrFrom>
                <a:srgbClr val="FFFFFF"/>
              </a:clrFrom>
              <a:clrTo>
                <a:srgbClr val="FFFFFF">
                  <a:alpha val="0"/>
                </a:srgbClr>
              </a:clrTo>
            </a:clrChange>
          </a:blip>
          <a:stretch>
            <a:fillRect/>
          </a:stretch>
        </p:blipFill>
        <p:spPr>
          <a:xfrm>
            <a:off x="5052578" y="323528"/>
            <a:ext cx="1080120" cy="910985"/>
          </a:xfrm>
          <a:prstGeom prst="rect">
            <a:avLst/>
          </a:prstGeom>
        </p:spPr>
      </p:pic>
      <p:sp>
        <p:nvSpPr>
          <p:cNvPr id="11" name="正方形/長方形 10"/>
          <p:cNvSpPr/>
          <p:nvPr/>
        </p:nvSpPr>
        <p:spPr>
          <a:xfrm>
            <a:off x="1609098" y="8124403"/>
            <a:ext cx="4340181" cy="100811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solidFill>
                  <a:schemeClr val="tx1"/>
                </a:solidFill>
                <a:latin typeface="メイリオ" pitchFamily="50" charset="-128"/>
                <a:ea typeface="メイリオ" pitchFamily="50" charset="-128"/>
                <a:cs typeface="メイリオ" pitchFamily="50" charset="-128"/>
              </a:rPr>
              <a:t>主催</a:t>
            </a:r>
            <a:endParaRPr kumimoji="1" lang="en-US" altLang="ja-JP" sz="1400" dirty="0" smtClean="0">
              <a:solidFill>
                <a:schemeClr val="tx1"/>
              </a:solidFill>
              <a:latin typeface="メイリオ" pitchFamily="50" charset="-128"/>
              <a:ea typeface="メイリオ" pitchFamily="50" charset="-128"/>
              <a:cs typeface="メイリオ" pitchFamily="50" charset="-128"/>
            </a:endParaRPr>
          </a:p>
          <a:p>
            <a:pPr algn="ctr"/>
            <a:r>
              <a:rPr lang="ja-JP" altLang="en-US" sz="1600" dirty="0" smtClean="0">
                <a:solidFill>
                  <a:schemeClr val="tx1"/>
                </a:solidFill>
                <a:latin typeface="メイリオ" pitchFamily="50" charset="-128"/>
                <a:ea typeface="メイリオ" pitchFamily="50" charset="-128"/>
                <a:cs typeface="メイリオ" pitchFamily="50" charset="-128"/>
              </a:rPr>
              <a:t>多摩市 健康福祉部</a:t>
            </a:r>
            <a:r>
              <a:rPr lang="en-US" altLang="ja-JP" sz="1600" dirty="0">
                <a:solidFill>
                  <a:schemeClr val="tx1"/>
                </a:solidFill>
                <a:latin typeface="メイリオ" pitchFamily="50" charset="-128"/>
                <a:ea typeface="メイリオ" pitchFamily="50" charset="-128"/>
                <a:cs typeface="メイリオ" pitchFamily="50" charset="-128"/>
              </a:rPr>
              <a:t> </a:t>
            </a:r>
            <a:r>
              <a:rPr lang="ja-JP" altLang="en-US" sz="1600" dirty="0" smtClean="0">
                <a:solidFill>
                  <a:schemeClr val="tx1"/>
                </a:solidFill>
                <a:latin typeface="メイリオ" pitchFamily="50" charset="-128"/>
                <a:ea typeface="メイリオ" pitchFamily="50" charset="-128"/>
                <a:cs typeface="メイリオ" pitchFamily="50" charset="-128"/>
              </a:rPr>
              <a:t>保険年金課 </a:t>
            </a:r>
            <a:endParaRPr lang="en-US" altLang="ja-JP" sz="1600" dirty="0" smtClean="0">
              <a:solidFill>
                <a:schemeClr val="tx1"/>
              </a:solidFill>
              <a:latin typeface="メイリオ" pitchFamily="50" charset="-128"/>
              <a:ea typeface="メイリオ" pitchFamily="50" charset="-128"/>
              <a:cs typeface="メイリオ" pitchFamily="50" charset="-128"/>
            </a:endParaRPr>
          </a:p>
          <a:p>
            <a:pPr algn="ctr"/>
            <a:r>
              <a:rPr lang="ja-JP" altLang="en-US" sz="1600" dirty="0" smtClean="0">
                <a:solidFill>
                  <a:schemeClr val="tx1"/>
                </a:solidFill>
                <a:latin typeface="メイリオ" pitchFamily="50" charset="-128"/>
                <a:ea typeface="メイリオ" pitchFamily="50" charset="-128"/>
                <a:cs typeface="メイリオ" pitchFamily="50" charset="-128"/>
              </a:rPr>
              <a:t>国保担当</a:t>
            </a:r>
            <a:endParaRPr lang="en-US" altLang="ja-JP" sz="1600" dirty="0" smtClean="0">
              <a:solidFill>
                <a:schemeClr val="tx1"/>
              </a:solidFill>
              <a:latin typeface="メイリオ" pitchFamily="50" charset="-128"/>
              <a:ea typeface="メイリオ" pitchFamily="50" charset="-128"/>
              <a:cs typeface="メイリオ" pitchFamily="50" charset="-128"/>
            </a:endParaRPr>
          </a:p>
        </p:txBody>
      </p:sp>
      <p:sp>
        <p:nvSpPr>
          <p:cNvPr id="2049" name="Rectangle 1"/>
          <p:cNvSpPr>
            <a:spLocks noChangeArrowheads="1"/>
          </p:cNvSpPr>
          <p:nvPr/>
        </p:nvSpPr>
        <p:spPr bwMode="auto">
          <a:xfrm>
            <a:off x="417529" y="6104493"/>
            <a:ext cx="5878532" cy="1723549"/>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b="1" i="0" u="none" strike="noStrike" cap="none" normalizeH="0" baseline="0" dirty="0" smtClean="0">
                <a:ln>
                  <a:noFill/>
                </a:ln>
                <a:solidFill>
                  <a:schemeClr val="tx1"/>
                </a:solidFill>
                <a:effectLst/>
                <a:latin typeface="メイリオ" pitchFamily="50" charset="-128"/>
                <a:ea typeface="メイリオ" pitchFamily="50" charset="-128"/>
                <a:cs typeface="メイリオ" pitchFamily="50" charset="-128"/>
              </a:rPr>
              <a:t>　</a:t>
            </a:r>
            <a:r>
              <a:rPr kumimoji="1" lang="ja-JP" altLang="ja-JP" sz="1600" b="1" i="0" u="none" strike="noStrike" cap="none" normalizeH="0" baseline="0" dirty="0" smtClean="0">
                <a:ln>
                  <a:noFill/>
                </a:ln>
                <a:solidFill>
                  <a:schemeClr val="tx1"/>
                </a:solidFill>
                <a:effectLst/>
                <a:latin typeface="メイリオ" pitchFamily="50" charset="-128"/>
                <a:ea typeface="メイリオ" pitchFamily="50" charset="-128"/>
                <a:cs typeface="メイリオ" pitchFamily="50" charset="-128"/>
              </a:rPr>
              <a:t>【</a:t>
            </a:r>
            <a:r>
              <a:rPr kumimoji="1" lang="ja-JP" sz="1600" b="1" i="0" u="none" strike="noStrike" cap="none" normalizeH="0" baseline="0" dirty="0" smtClean="0">
                <a:ln>
                  <a:noFill/>
                </a:ln>
                <a:solidFill>
                  <a:schemeClr val="tx1"/>
                </a:solidFill>
                <a:effectLst/>
                <a:latin typeface="メイリオ" pitchFamily="50" charset="-128"/>
                <a:ea typeface="メイリオ" pitchFamily="50" charset="-128"/>
                <a:cs typeface="メイリオ" pitchFamily="50" charset="-128"/>
              </a:rPr>
              <a:t>送付内容</a:t>
            </a:r>
            <a:r>
              <a:rPr kumimoji="1" lang="ja-JP" altLang="ja-JP" sz="1600" b="1" i="0" u="none" strike="noStrike" cap="none" normalizeH="0" baseline="0" dirty="0" smtClean="0">
                <a:ln>
                  <a:noFill/>
                </a:ln>
                <a:solidFill>
                  <a:schemeClr val="tx1"/>
                </a:solidFill>
                <a:effectLst/>
                <a:latin typeface="メイリオ" pitchFamily="50" charset="-128"/>
                <a:ea typeface="メイリオ" pitchFamily="50" charset="-128"/>
                <a:cs typeface="メイリオ" pitchFamily="50" charset="-128"/>
              </a:rPr>
              <a:t>】</a:t>
            </a:r>
            <a:r>
              <a:rPr kumimoji="1" lang="ja-JP" altLang="ja-JP" sz="1600" b="0" i="0" u="none" strike="noStrike" cap="none" normalizeH="0" baseline="0" dirty="0" smtClean="0">
                <a:ln>
                  <a:noFill/>
                </a:ln>
                <a:solidFill>
                  <a:schemeClr val="tx1"/>
                </a:solidFill>
                <a:effectLst/>
                <a:latin typeface="メイリオ" pitchFamily="50" charset="-128"/>
                <a:ea typeface="メイリオ" pitchFamily="50" charset="-128"/>
                <a:cs typeface="メイリオ" pitchFamily="50" charset="-128"/>
              </a:rPr>
              <a:t>■</a:t>
            </a:r>
            <a:r>
              <a:rPr kumimoji="1" lang="ja-JP" altLang="en-US" sz="1600" b="0" i="0" u="none" strike="noStrike" cap="none" normalizeH="0" baseline="0" dirty="0" smtClean="0">
                <a:ln>
                  <a:noFill/>
                </a:ln>
                <a:solidFill>
                  <a:schemeClr val="tx1"/>
                </a:solidFill>
                <a:effectLst/>
                <a:latin typeface="メイリオ" pitchFamily="50" charset="-128"/>
                <a:ea typeface="メイリオ" pitchFamily="50" charset="-128"/>
                <a:cs typeface="メイリオ" pitchFamily="50" charset="-128"/>
              </a:rPr>
              <a:t>本紙</a:t>
            </a:r>
            <a:r>
              <a:rPr kumimoji="1" lang="ja-JP" sz="1600" b="0" i="0" u="none" strike="noStrike" cap="none" normalizeH="0" baseline="0" dirty="0" smtClean="0">
                <a:ln>
                  <a:noFill/>
                </a:ln>
                <a:solidFill>
                  <a:schemeClr val="tx1"/>
                </a:solidFill>
                <a:effectLst/>
                <a:latin typeface="メイリオ" pitchFamily="50" charset="-128"/>
                <a:ea typeface="メイリオ" pitchFamily="50" charset="-128"/>
                <a:cs typeface="メイリオ" pitchFamily="50" charset="-128"/>
              </a:rPr>
              <a:t>　</a:t>
            </a:r>
            <a:endParaRPr kumimoji="1" lang="en-US" altLang="ja-JP" sz="1600" b="0" i="0" u="none" strike="noStrike" cap="none" normalizeH="0" baseline="0" dirty="0" smtClean="0">
              <a:ln>
                <a:noFill/>
              </a:ln>
              <a:solidFill>
                <a:schemeClr val="tx1"/>
              </a:solidFill>
              <a:effectLst/>
              <a:latin typeface="メイリオ" pitchFamily="50" charset="-128"/>
              <a:ea typeface="メイリオ" pitchFamily="50" charset="-128"/>
              <a:cs typeface="メイリオ" pitchFamily="50" charset="-128"/>
            </a:endParaRPr>
          </a:p>
          <a:p>
            <a:pPr fontAlgn="base">
              <a:spcBef>
                <a:spcPct val="0"/>
              </a:spcBef>
              <a:spcAft>
                <a:spcPct val="0"/>
              </a:spcAft>
            </a:pPr>
            <a:r>
              <a:rPr lang="ja-JP" altLang="en-US" sz="1600" dirty="0" smtClean="0">
                <a:latin typeface="メイリオ" pitchFamily="50" charset="-128"/>
                <a:ea typeface="メイリオ" pitchFamily="50" charset="-128"/>
                <a:cs typeface="メイリオ" pitchFamily="50" charset="-128"/>
              </a:rPr>
              <a:t>　　　　　　　</a:t>
            </a:r>
            <a:r>
              <a:rPr kumimoji="1" lang="ja-JP" sz="1600" b="0" i="0" u="none" strike="noStrike" cap="none" normalizeH="0" baseline="0" dirty="0" smtClean="0">
                <a:ln>
                  <a:noFill/>
                </a:ln>
                <a:solidFill>
                  <a:schemeClr val="tx1"/>
                </a:solidFill>
                <a:effectLst/>
                <a:latin typeface="メイリオ" pitchFamily="50" charset="-128"/>
                <a:ea typeface="メイリオ" pitchFamily="50" charset="-128"/>
                <a:cs typeface="メイリオ" pitchFamily="50" charset="-128"/>
              </a:rPr>
              <a:t>■</a:t>
            </a:r>
            <a:r>
              <a:rPr lang="ja-JP" altLang="en-US" sz="1600" dirty="0">
                <a:latin typeface="メイリオ" pitchFamily="50" charset="-128"/>
                <a:ea typeface="メイリオ" pitchFamily="50" charset="-128"/>
                <a:cs typeface="メイリオ" pitchFamily="50" charset="-128"/>
              </a:rPr>
              <a:t>健康コラム</a:t>
            </a:r>
            <a:endParaRPr lang="en-US" altLang="ja-JP" sz="1600" dirty="0">
              <a:latin typeface="メイリオ" pitchFamily="50" charset="-128"/>
              <a:ea typeface="メイリオ" pitchFamily="50" charset="-128"/>
              <a:cs typeface="メイリオ" pitchFamily="50" charset="-128"/>
            </a:endParaRPr>
          </a:p>
          <a:p>
            <a:pPr fontAlgn="base">
              <a:spcBef>
                <a:spcPct val="0"/>
              </a:spcBef>
              <a:spcAft>
                <a:spcPct val="0"/>
              </a:spcAft>
            </a:pPr>
            <a:r>
              <a:rPr lang="ja-JP" altLang="en-US" sz="1600" dirty="0" smtClean="0">
                <a:latin typeface="メイリオ" pitchFamily="50" charset="-128"/>
                <a:ea typeface="メイリオ" pitchFamily="50" charset="-128"/>
                <a:cs typeface="メイリオ" pitchFamily="50" charset="-128"/>
              </a:rPr>
              <a:t>　　　　　　　■</a:t>
            </a:r>
            <a:r>
              <a:rPr lang="ja-JP" altLang="en-US" sz="1600" dirty="0">
                <a:latin typeface="メイリオ" pitchFamily="50" charset="-128"/>
                <a:ea typeface="メイリオ" pitchFamily="50" charset="-128"/>
                <a:cs typeface="メイリオ" pitchFamily="50" charset="-128"/>
              </a:rPr>
              <a:t>医師よりメッセージ</a:t>
            </a:r>
            <a:endParaRPr lang="en-US" altLang="ja-JP" sz="1600" dirty="0">
              <a:latin typeface="メイリオ" pitchFamily="50" charset="-128"/>
              <a:ea typeface="メイリオ" pitchFamily="50" charset="-128"/>
              <a:cs typeface="メイリオ"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lang="ja-JP" altLang="en-US" sz="1600" dirty="0" smtClean="0">
                <a:latin typeface="メイリオ" pitchFamily="50" charset="-128"/>
                <a:ea typeface="メイリオ" pitchFamily="50" charset="-128"/>
                <a:cs typeface="メイリオ" pitchFamily="50" charset="-128"/>
              </a:rPr>
              <a:t>　　　　　　　■健康づくり推進員活動のご案内</a:t>
            </a:r>
            <a:endParaRPr lang="en-US" altLang="ja-JP" sz="1600" dirty="0" smtClean="0">
              <a:latin typeface="メイリオ" pitchFamily="50" charset="-128"/>
              <a:ea typeface="メイリオ" pitchFamily="50" charset="-128"/>
              <a:cs typeface="メイリオ" pitchFamily="50" charset="-128"/>
            </a:endParaRPr>
          </a:p>
          <a:p>
            <a:pPr lvl="0" fontAlgn="base">
              <a:spcBef>
                <a:spcPct val="0"/>
              </a:spcBef>
              <a:spcAft>
                <a:spcPct val="0"/>
              </a:spcAft>
            </a:pPr>
            <a:r>
              <a:rPr lang="ja-JP" altLang="en-US" sz="1600" dirty="0" smtClean="0">
                <a:latin typeface="メイリオ" pitchFamily="50" charset="-128"/>
                <a:ea typeface="メイリオ" pitchFamily="50" charset="-128"/>
                <a:cs typeface="メイリオ" pitchFamily="50" charset="-128"/>
              </a:rPr>
              <a:t>　　　　　　　■多摩市健康栄養相談のご案内</a:t>
            </a:r>
            <a:r>
              <a:rPr kumimoji="1" lang="ja-JP" altLang="en-US" sz="1200" b="0" i="0" u="none" strike="noStrike" cap="none" normalizeH="0" baseline="0" dirty="0" smtClean="0">
                <a:ln>
                  <a:noFill/>
                </a:ln>
                <a:solidFill>
                  <a:schemeClr val="tx1"/>
                </a:solidFill>
                <a:effectLst/>
                <a:latin typeface="メイリオ" pitchFamily="50" charset="-128"/>
                <a:ea typeface="メイリオ" pitchFamily="50" charset="-128"/>
                <a:cs typeface="メイリオ" pitchFamily="50" charset="-128"/>
              </a:rPr>
              <a:t>　　</a:t>
            </a:r>
            <a:endParaRPr kumimoji="1" lang="en-US" altLang="ja-JP" sz="1200" b="0" i="0" u="none" strike="noStrike" cap="none" normalizeH="0" baseline="0" dirty="0" smtClean="0">
              <a:ln>
                <a:noFill/>
              </a:ln>
              <a:solidFill>
                <a:schemeClr val="tx1"/>
              </a:solidFill>
              <a:effectLst/>
              <a:latin typeface="メイリオ" pitchFamily="50" charset="-128"/>
              <a:ea typeface="メイリオ" pitchFamily="50" charset="-128"/>
              <a:cs typeface="メイリオ" pitchFamily="50" charset="-128"/>
            </a:endParaRPr>
          </a:p>
          <a:p>
            <a:pPr lvl="0" fontAlgn="base">
              <a:spcBef>
                <a:spcPct val="0"/>
              </a:spcBef>
              <a:spcAft>
                <a:spcPct val="0"/>
              </a:spcAft>
            </a:pPr>
            <a:r>
              <a:rPr lang="en-US" altLang="ja-JP" sz="1200" dirty="0">
                <a:latin typeface="メイリオ" pitchFamily="50" charset="-128"/>
                <a:ea typeface="メイリオ" pitchFamily="50" charset="-128"/>
                <a:cs typeface="メイリオ" pitchFamily="50" charset="-128"/>
              </a:rPr>
              <a:t> </a:t>
            </a:r>
            <a:r>
              <a:rPr lang="en-US" altLang="ja-JP" sz="1200" dirty="0" smtClean="0">
                <a:latin typeface="メイリオ" pitchFamily="50" charset="-128"/>
                <a:ea typeface="メイリオ" pitchFamily="50" charset="-128"/>
                <a:cs typeface="メイリオ" pitchFamily="50" charset="-128"/>
              </a:rPr>
              <a:t>                               </a:t>
            </a:r>
            <a:r>
              <a:rPr kumimoji="1" lang="en-US" altLang="ja-JP" sz="1200" b="0" i="0" u="none" strike="noStrike" cap="none" normalizeH="0" baseline="0" dirty="0" smtClean="0">
                <a:ln>
                  <a:noFill/>
                </a:ln>
                <a:solidFill>
                  <a:schemeClr val="tx1"/>
                </a:solidFill>
                <a:effectLst/>
                <a:latin typeface="メイリオ" pitchFamily="50" charset="-128"/>
                <a:ea typeface="メイリオ" pitchFamily="50" charset="-128"/>
                <a:cs typeface="メイリオ" pitchFamily="50" charset="-128"/>
              </a:rPr>
              <a:t>※</a:t>
            </a:r>
            <a:r>
              <a:rPr kumimoji="1" lang="ja-JP" altLang="en-US" sz="1200" b="0" i="0" u="none" strike="noStrike" cap="none" normalizeH="0" baseline="0" dirty="0" smtClean="0">
                <a:ln>
                  <a:noFill/>
                </a:ln>
                <a:solidFill>
                  <a:schemeClr val="tx1"/>
                </a:solidFill>
                <a:effectLst/>
                <a:latin typeface="メイリオ" pitchFamily="50" charset="-128"/>
                <a:ea typeface="メイリオ" pitchFamily="50" charset="-128"/>
                <a:cs typeface="メイリオ" pitchFamily="50" charset="-128"/>
              </a:rPr>
              <a:t>健康づくり推進員活動、健康栄養相談のお問い合わせ・</a:t>
            </a:r>
            <a:endParaRPr kumimoji="1" lang="en-US" altLang="ja-JP" sz="1200" b="0" i="0" u="none" strike="noStrike" cap="none" normalizeH="0" baseline="0" dirty="0" smtClean="0">
              <a:ln>
                <a:noFill/>
              </a:ln>
              <a:solidFill>
                <a:schemeClr val="tx1"/>
              </a:solidFill>
              <a:effectLst/>
              <a:latin typeface="メイリオ" pitchFamily="50" charset="-128"/>
              <a:ea typeface="メイリオ" pitchFamily="50" charset="-128"/>
              <a:cs typeface="メイリオ" pitchFamily="50" charset="-128"/>
            </a:endParaRPr>
          </a:p>
          <a:p>
            <a:pPr lvl="0" fontAlgn="base">
              <a:spcBef>
                <a:spcPct val="0"/>
              </a:spcBef>
              <a:spcAft>
                <a:spcPct val="0"/>
              </a:spcAft>
            </a:pPr>
            <a:r>
              <a:rPr lang="ja-JP" altLang="en-US" sz="1200" dirty="0">
                <a:latin typeface="メイリオ" pitchFamily="50" charset="-128"/>
                <a:ea typeface="メイリオ" pitchFamily="50" charset="-128"/>
                <a:cs typeface="メイリオ" pitchFamily="50" charset="-128"/>
              </a:rPr>
              <a:t>　</a:t>
            </a:r>
            <a:r>
              <a:rPr lang="ja-JP" altLang="en-US" sz="1200" dirty="0" smtClean="0">
                <a:latin typeface="メイリオ" pitchFamily="50" charset="-128"/>
                <a:ea typeface="メイリオ" pitchFamily="50" charset="-128"/>
                <a:cs typeface="メイリオ" pitchFamily="50" charset="-128"/>
              </a:rPr>
              <a:t>　　　　　　　　　　　</a:t>
            </a:r>
            <a:r>
              <a:rPr kumimoji="1" lang="ja-JP" altLang="en-US" sz="1200" b="0" i="0" u="none" strike="noStrike" cap="none" normalizeH="0" baseline="0" dirty="0" smtClean="0">
                <a:ln>
                  <a:noFill/>
                </a:ln>
                <a:solidFill>
                  <a:schemeClr val="tx1"/>
                </a:solidFill>
                <a:effectLst/>
                <a:latin typeface="メイリオ" pitchFamily="50" charset="-128"/>
                <a:ea typeface="メイリオ" pitchFamily="50" charset="-128"/>
                <a:cs typeface="メイリオ" pitchFamily="50" charset="-128"/>
              </a:rPr>
              <a:t>お申込み先は</a:t>
            </a:r>
            <a:r>
              <a:rPr lang="ja-JP" altLang="en-US" sz="1200" dirty="0" smtClean="0">
                <a:latin typeface="メイリオ" pitchFamily="50" charset="-128"/>
                <a:ea typeface="メイリオ" pitchFamily="50" charset="-128"/>
                <a:cs typeface="メイリオ" pitchFamily="50" charset="-128"/>
              </a:rPr>
              <a:t>健康推進課</a:t>
            </a:r>
            <a:r>
              <a:rPr lang="en-US" altLang="ja-JP" sz="1200" dirty="0" smtClean="0">
                <a:latin typeface="メイリオ" pitchFamily="50" charset="-128"/>
                <a:ea typeface="メイリオ" pitchFamily="50" charset="-128"/>
                <a:cs typeface="メイリオ" pitchFamily="50" charset="-128"/>
              </a:rPr>
              <a:t>(</a:t>
            </a:r>
            <a:r>
              <a:rPr lang="ja-JP" altLang="en-US" sz="1200" dirty="0" smtClean="0">
                <a:latin typeface="メイリオ" pitchFamily="50" charset="-128"/>
                <a:ea typeface="メイリオ" pitchFamily="50" charset="-128"/>
                <a:cs typeface="メイリオ" pitchFamily="50" charset="-128"/>
              </a:rPr>
              <a:t>健康センター</a:t>
            </a:r>
            <a:r>
              <a:rPr lang="en-US" altLang="ja-JP" sz="1200" dirty="0" smtClean="0">
                <a:latin typeface="メイリオ" pitchFamily="50" charset="-128"/>
                <a:ea typeface="メイリオ" pitchFamily="50" charset="-128"/>
                <a:cs typeface="メイリオ" pitchFamily="50" charset="-128"/>
              </a:rPr>
              <a:t>)</a:t>
            </a:r>
            <a:r>
              <a:rPr lang="ja-JP" altLang="en-US" sz="1200" dirty="0" smtClean="0">
                <a:latin typeface="メイリオ" pitchFamily="50" charset="-128"/>
                <a:ea typeface="メイリオ" pitchFamily="50" charset="-128"/>
                <a:cs typeface="メイリオ" pitchFamily="50" charset="-128"/>
              </a:rPr>
              <a:t>です。</a:t>
            </a:r>
            <a:endParaRPr kumimoji="1" lang="ja-JP" sz="1200" b="0" i="0" u="none" strike="noStrike" cap="none" normalizeH="0" baseline="0" dirty="0" smtClean="0">
              <a:ln>
                <a:noFill/>
              </a:ln>
              <a:solidFill>
                <a:schemeClr val="tx1"/>
              </a:solidFill>
              <a:effectLst/>
              <a:latin typeface="メイリオ" pitchFamily="50" charset="-128"/>
              <a:ea typeface="メイリオ" pitchFamily="50" charset="-128"/>
              <a:cs typeface="メイリオ" pitchFamily="50" charset="-128"/>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
          <p:cNvSpPr>
            <a:spLocks noChangeArrowheads="1"/>
          </p:cNvSpPr>
          <p:nvPr/>
        </p:nvSpPr>
        <p:spPr bwMode="auto">
          <a:xfrm>
            <a:off x="332656" y="1331640"/>
            <a:ext cx="6192688" cy="67403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ja-JP" altLang="en-US" dirty="0" smtClean="0">
                <a:solidFill>
                  <a:prstClr val="black"/>
                </a:solidFill>
                <a:latin typeface="メイリオ" pitchFamily="50" charset="-128"/>
                <a:ea typeface="メイリオ" pitchFamily="50" charset="-128"/>
                <a:cs typeface="メイリオ" pitchFamily="50" charset="-128"/>
              </a:rPr>
              <a:t>　　　　　　　</a:t>
            </a:r>
            <a:r>
              <a:rPr lang="ja-JP" altLang="ja-JP" dirty="0" smtClean="0">
                <a:latin typeface="メイリオ" pitchFamily="50" charset="-128"/>
                <a:ea typeface="メイリオ" pitchFamily="50" charset="-128"/>
                <a:cs typeface="メイリオ" pitchFamily="50" charset="-128"/>
              </a:rPr>
              <a:t>糖尿病に合併する腎障害については、ある</a:t>
            </a:r>
            <a:r>
              <a:rPr lang="ja-JP" altLang="en-US" dirty="0" smtClean="0">
                <a:latin typeface="メイリオ" pitchFamily="50" charset="-128"/>
                <a:ea typeface="メイリオ" pitchFamily="50" charset="-128"/>
                <a:cs typeface="メイリオ" pitchFamily="50" charset="-128"/>
              </a:rPr>
              <a:t>　　　　　　</a:t>
            </a:r>
            <a:endParaRPr lang="en-US" altLang="ja-JP" dirty="0" smtClean="0">
              <a:latin typeface="メイリオ" pitchFamily="50" charset="-128"/>
              <a:ea typeface="メイリオ" pitchFamily="50" charset="-128"/>
              <a:cs typeface="メイリオ" pitchFamily="50" charset="-128"/>
            </a:endParaRPr>
          </a:p>
          <a:p>
            <a:r>
              <a:rPr lang="ja-JP" altLang="en-US" dirty="0" smtClean="0">
                <a:latin typeface="メイリオ" pitchFamily="50" charset="-128"/>
                <a:ea typeface="メイリオ" pitchFamily="50" charset="-128"/>
                <a:cs typeface="メイリオ" pitchFamily="50" charset="-128"/>
              </a:rPr>
              <a:t>　　　　　　　</a:t>
            </a:r>
            <a:r>
              <a:rPr lang="ja-JP" altLang="ja-JP" dirty="0" smtClean="0">
                <a:latin typeface="メイリオ" pitchFamily="50" charset="-128"/>
                <a:ea typeface="メイリオ" pitchFamily="50" charset="-128"/>
                <a:cs typeface="メイリオ" pitchFamily="50" charset="-128"/>
              </a:rPr>
              <a:t>程度悪化してしまうと</a:t>
            </a:r>
            <a:r>
              <a:rPr lang="ja-JP" altLang="en-US" dirty="0" smtClean="0">
                <a:latin typeface="メイリオ" pitchFamily="50" charset="-128"/>
                <a:ea typeface="メイリオ" pitchFamily="50" charset="-128"/>
                <a:cs typeface="メイリオ" pitchFamily="50" charset="-128"/>
              </a:rPr>
              <a:t>、進行性で</a:t>
            </a:r>
            <a:r>
              <a:rPr lang="ja-JP" altLang="ja-JP" dirty="0" smtClean="0">
                <a:latin typeface="メイリオ" pitchFamily="50" charset="-128"/>
                <a:ea typeface="メイリオ" pitchFamily="50" charset="-128"/>
                <a:cs typeface="メイリオ" pitchFamily="50" charset="-128"/>
              </a:rPr>
              <a:t>、改善</a:t>
            </a:r>
            <a:r>
              <a:rPr lang="ja-JP" altLang="en-US" dirty="0" smtClean="0">
                <a:latin typeface="メイリオ" pitchFamily="50" charset="-128"/>
                <a:ea typeface="メイリオ" pitchFamily="50" charset="-128"/>
                <a:cs typeface="メイリオ" pitchFamily="50" charset="-128"/>
              </a:rPr>
              <a:t>　　</a:t>
            </a:r>
            <a:endParaRPr lang="en-US" altLang="ja-JP" dirty="0" smtClean="0">
              <a:latin typeface="メイリオ" pitchFamily="50" charset="-128"/>
              <a:ea typeface="メイリオ" pitchFamily="50" charset="-128"/>
              <a:cs typeface="メイリオ" pitchFamily="50" charset="-128"/>
            </a:endParaRPr>
          </a:p>
          <a:p>
            <a:r>
              <a:rPr lang="ja-JP" altLang="en-US" dirty="0" smtClean="0">
                <a:latin typeface="メイリオ" pitchFamily="50" charset="-128"/>
                <a:ea typeface="メイリオ" pitchFamily="50" charset="-128"/>
                <a:cs typeface="メイリオ" pitchFamily="50" charset="-128"/>
              </a:rPr>
              <a:t>　　　　　　　する</a:t>
            </a:r>
            <a:r>
              <a:rPr lang="ja-JP" altLang="ja-JP" dirty="0" smtClean="0">
                <a:latin typeface="メイリオ" pitchFamily="50" charset="-128"/>
                <a:ea typeface="メイリオ" pitchFamily="50" charset="-128"/>
                <a:cs typeface="メイリオ" pitchFamily="50" charset="-128"/>
              </a:rPr>
              <a:t>ことは困難であると今までは考えられ</a:t>
            </a:r>
            <a:endParaRPr lang="en-US" altLang="ja-JP" dirty="0" smtClean="0">
              <a:latin typeface="メイリオ" pitchFamily="50" charset="-128"/>
              <a:ea typeface="メイリオ" pitchFamily="50" charset="-128"/>
              <a:cs typeface="メイリオ" pitchFamily="50" charset="-128"/>
            </a:endParaRPr>
          </a:p>
          <a:p>
            <a:r>
              <a:rPr lang="ja-JP" altLang="en-US" dirty="0" smtClean="0">
                <a:latin typeface="メイリオ" pitchFamily="50" charset="-128"/>
                <a:ea typeface="メイリオ" pitchFamily="50" charset="-128"/>
                <a:cs typeface="メイリオ" pitchFamily="50" charset="-128"/>
              </a:rPr>
              <a:t>　　　　　　　</a:t>
            </a:r>
            <a:r>
              <a:rPr lang="ja-JP" altLang="ja-JP" dirty="0" smtClean="0">
                <a:latin typeface="メイリオ" pitchFamily="50" charset="-128"/>
                <a:ea typeface="メイリオ" pitchFamily="50" charset="-128"/>
                <a:cs typeface="メイリオ" pitchFamily="50" charset="-128"/>
              </a:rPr>
              <a:t>ていました。</a:t>
            </a:r>
            <a:endParaRPr lang="en-US" altLang="ja-JP" dirty="0" smtClean="0">
              <a:latin typeface="メイリオ" pitchFamily="50" charset="-128"/>
              <a:ea typeface="メイリオ" pitchFamily="50" charset="-128"/>
              <a:cs typeface="メイリオ" pitchFamily="50" charset="-128"/>
            </a:endParaRPr>
          </a:p>
          <a:p>
            <a:endParaRPr lang="en-US" altLang="ja-JP" dirty="0" smtClean="0">
              <a:latin typeface="メイリオ" pitchFamily="50" charset="-128"/>
              <a:ea typeface="メイリオ" pitchFamily="50" charset="-128"/>
              <a:cs typeface="メイリオ" pitchFamily="50" charset="-128"/>
            </a:endParaRPr>
          </a:p>
          <a:p>
            <a:r>
              <a:rPr lang="en-US" altLang="ja-JP" dirty="0" smtClean="0">
                <a:latin typeface="メイリオ" pitchFamily="50" charset="-128"/>
                <a:ea typeface="メイリオ" pitchFamily="50" charset="-128"/>
                <a:cs typeface="メイリオ" pitchFamily="50" charset="-128"/>
              </a:rPr>
              <a:t> </a:t>
            </a:r>
            <a:r>
              <a:rPr lang="ja-JP" altLang="ja-JP" dirty="0" smtClean="0">
                <a:latin typeface="メイリオ" pitchFamily="50" charset="-128"/>
                <a:ea typeface="メイリオ" pitchFamily="50" charset="-128"/>
                <a:cs typeface="メイリオ" pitchFamily="50" charset="-128"/>
              </a:rPr>
              <a:t>しかし、最近の報告では生活習慣の改善により、腎障害の進行が止まり、中には改善されるケースがあることが</a:t>
            </a:r>
            <a:endParaRPr lang="en-US" altLang="ja-JP" dirty="0" smtClean="0">
              <a:latin typeface="メイリオ" pitchFamily="50" charset="-128"/>
              <a:ea typeface="メイリオ" pitchFamily="50" charset="-128"/>
              <a:cs typeface="メイリオ" pitchFamily="50" charset="-128"/>
            </a:endParaRPr>
          </a:p>
          <a:p>
            <a:r>
              <a:rPr lang="ja-JP" altLang="ja-JP" dirty="0" smtClean="0">
                <a:latin typeface="メイリオ" pitchFamily="50" charset="-128"/>
                <a:ea typeface="メイリオ" pitchFamily="50" charset="-128"/>
                <a:cs typeface="メイリオ" pitchFamily="50" charset="-128"/>
              </a:rPr>
              <a:t>数多く報告されてきています。</a:t>
            </a:r>
            <a:endParaRPr lang="en-US" altLang="ja-JP" dirty="0" smtClean="0">
              <a:latin typeface="メイリオ" pitchFamily="50" charset="-128"/>
              <a:ea typeface="メイリオ" pitchFamily="50" charset="-128"/>
              <a:cs typeface="メイリオ" pitchFamily="50" charset="-128"/>
            </a:endParaRPr>
          </a:p>
          <a:p>
            <a:endParaRPr lang="en-US" altLang="ja-JP" dirty="0" smtClean="0">
              <a:latin typeface="メイリオ" pitchFamily="50" charset="-128"/>
              <a:ea typeface="メイリオ" pitchFamily="50" charset="-128"/>
              <a:cs typeface="メイリオ" pitchFamily="50" charset="-128"/>
            </a:endParaRPr>
          </a:p>
          <a:p>
            <a:r>
              <a:rPr lang="en-US" altLang="ja-JP" dirty="0" smtClean="0">
                <a:latin typeface="メイリオ" pitchFamily="50" charset="-128"/>
                <a:ea typeface="メイリオ" pitchFamily="50" charset="-128"/>
                <a:cs typeface="メイリオ" pitchFamily="50" charset="-128"/>
              </a:rPr>
              <a:t>  </a:t>
            </a:r>
            <a:r>
              <a:rPr lang="ja-JP" altLang="ja-JP" b="1" u="sng" dirty="0" smtClean="0">
                <a:latin typeface="メイリオ" pitchFamily="50" charset="-128"/>
                <a:ea typeface="メイリオ" pitchFamily="50" charset="-128"/>
                <a:cs typeface="メイリオ" pitchFamily="50" charset="-128"/>
              </a:rPr>
              <a:t>今現在</a:t>
            </a:r>
            <a:r>
              <a:rPr lang="ja-JP" altLang="en-US" b="1" u="sng" dirty="0" smtClean="0">
                <a:latin typeface="メイリオ" pitchFamily="50" charset="-128"/>
                <a:ea typeface="メイリオ" pitchFamily="50" charset="-128"/>
                <a:cs typeface="メイリオ" pitchFamily="50" charset="-128"/>
              </a:rPr>
              <a:t>、</a:t>
            </a:r>
            <a:r>
              <a:rPr lang="ja-JP" altLang="ja-JP" b="1" u="sng" dirty="0" smtClean="0">
                <a:latin typeface="メイリオ" pitchFamily="50" charset="-128"/>
                <a:ea typeface="メイリオ" pitchFamily="50" charset="-128"/>
                <a:cs typeface="メイリオ" pitchFamily="50" charset="-128"/>
              </a:rPr>
              <a:t>腎障害の合併がない方に対しては発症させないことが期待されます。</a:t>
            </a:r>
          </a:p>
          <a:p>
            <a:endParaRPr lang="en-US" altLang="ja-JP" dirty="0" smtClean="0">
              <a:latin typeface="メイリオ" pitchFamily="50" charset="-128"/>
              <a:ea typeface="メイリオ" pitchFamily="50" charset="-128"/>
              <a:cs typeface="メイリオ" pitchFamily="50" charset="-128"/>
            </a:endParaRPr>
          </a:p>
          <a:p>
            <a:r>
              <a:rPr lang="en-US" altLang="ja-JP" dirty="0" smtClean="0">
                <a:latin typeface="メイリオ" pitchFamily="50" charset="-128"/>
                <a:ea typeface="メイリオ" pitchFamily="50" charset="-128"/>
                <a:cs typeface="メイリオ" pitchFamily="50" charset="-128"/>
              </a:rPr>
              <a:t>  </a:t>
            </a:r>
            <a:r>
              <a:rPr lang="ja-JP" altLang="ja-JP" dirty="0" smtClean="0">
                <a:latin typeface="メイリオ" pitchFamily="50" charset="-128"/>
                <a:ea typeface="メイリオ" pitchFamily="50" charset="-128"/>
                <a:cs typeface="メイリオ" pitchFamily="50" charset="-128"/>
              </a:rPr>
              <a:t>また、</a:t>
            </a:r>
            <a:r>
              <a:rPr lang="en-US" altLang="ja-JP" dirty="0" smtClean="0">
                <a:latin typeface="メイリオ" pitchFamily="50" charset="-128"/>
                <a:ea typeface="メイリオ" pitchFamily="50" charset="-128"/>
                <a:cs typeface="メイリオ" pitchFamily="50" charset="-128"/>
              </a:rPr>
              <a:t>5</a:t>
            </a:r>
            <a:r>
              <a:rPr lang="ja-JP" altLang="ja-JP" dirty="0" smtClean="0">
                <a:latin typeface="メイリオ" pitchFamily="50" charset="-128"/>
                <a:ea typeface="メイリオ" pitchFamily="50" charset="-128"/>
                <a:cs typeface="メイリオ" pitchFamily="50" charset="-128"/>
              </a:rPr>
              <a:t>年間生活習慣の改善に加え、</a:t>
            </a:r>
            <a:endParaRPr lang="en-US" altLang="ja-JP" dirty="0" smtClean="0">
              <a:latin typeface="メイリオ" pitchFamily="50" charset="-128"/>
              <a:ea typeface="メイリオ" pitchFamily="50" charset="-128"/>
              <a:cs typeface="メイリオ" pitchFamily="50" charset="-128"/>
            </a:endParaRPr>
          </a:p>
          <a:p>
            <a:r>
              <a:rPr lang="ja-JP" altLang="ja-JP" dirty="0" smtClean="0">
                <a:latin typeface="メイリオ" pitchFamily="50" charset="-128"/>
                <a:ea typeface="メイリオ" pitchFamily="50" charset="-128"/>
                <a:cs typeface="メイリオ" pitchFamily="50" charset="-128"/>
              </a:rPr>
              <a:t>かかりつけの医師のもと薬物療法</a:t>
            </a:r>
            <a:r>
              <a:rPr lang="ja-JP" altLang="en-US" dirty="0" smtClean="0">
                <a:latin typeface="メイリオ" pitchFamily="50" charset="-128"/>
                <a:ea typeface="メイリオ" pitchFamily="50" charset="-128"/>
                <a:cs typeface="メイリオ" pitchFamily="50" charset="-128"/>
              </a:rPr>
              <a:t>を</a:t>
            </a:r>
            <a:endParaRPr lang="en-US" altLang="ja-JP" dirty="0" smtClean="0">
              <a:latin typeface="メイリオ" pitchFamily="50" charset="-128"/>
              <a:ea typeface="メイリオ" pitchFamily="50" charset="-128"/>
              <a:cs typeface="メイリオ" pitchFamily="50" charset="-128"/>
            </a:endParaRPr>
          </a:p>
          <a:p>
            <a:r>
              <a:rPr lang="ja-JP" altLang="ja-JP" dirty="0" smtClean="0">
                <a:latin typeface="メイリオ" pitchFamily="50" charset="-128"/>
                <a:ea typeface="メイリオ" pitchFamily="50" charset="-128"/>
                <a:cs typeface="メイリオ" pitchFamily="50" charset="-128"/>
              </a:rPr>
              <a:t>（必要があれば）徹底的に頑張ること</a:t>
            </a:r>
            <a:endParaRPr lang="en-US" altLang="ja-JP" dirty="0" smtClean="0">
              <a:latin typeface="メイリオ" pitchFamily="50" charset="-128"/>
              <a:ea typeface="メイリオ" pitchFamily="50" charset="-128"/>
              <a:cs typeface="メイリオ" pitchFamily="50" charset="-128"/>
            </a:endParaRPr>
          </a:p>
          <a:p>
            <a:r>
              <a:rPr lang="ja-JP" altLang="ja-JP" dirty="0" smtClean="0">
                <a:latin typeface="メイリオ" pitchFamily="50" charset="-128"/>
                <a:ea typeface="メイリオ" pitchFamily="50" charset="-128"/>
                <a:cs typeface="メイリオ" pitchFamily="50" charset="-128"/>
              </a:rPr>
              <a:t>により、その後は通常の治療に戻しても</a:t>
            </a:r>
            <a:endParaRPr lang="en-US" altLang="ja-JP" dirty="0" smtClean="0">
              <a:latin typeface="メイリオ" pitchFamily="50" charset="-128"/>
              <a:ea typeface="メイリオ" pitchFamily="50" charset="-128"/>
              <a:cs typeface="メイリオ" pitchFamily="50" charset="-128"/>
            </a:endParaRPr>
          </a:p>
          <a:p>
            <a:r>
              <a:rPr lang="ja-JP" altLang="ja-JP" dirty="0" smtClean="0">
                <a:latin typeface="メイリオ" pitchFamily="50" charset="-128"/>
                <a:ea typeface="メイリオ" pitchFamily="50" charset="-128"/>
                <a:cs typeface="メイリオ" pitchFamily="50" charset="-128"/>
              </a:rPr>
              <a:t>腎臓に対する効果がさらに</a:t>
            </a:r>
            <a:r>
              <a:rPr lang="en-US" altLang="ja-JP" dirty="0" smtClean="0">
                <a:latin typeface="メイリオ" pitchFamily="50" charset="-128"/>
                <a:ea typeface="メイリオ" pitchFamily="50" charset="-128"/>
                <a:cs typeface="メイリオ" pitchFamily="50" charset="-128"/>
              </a:rPr>
              <a:t>5</a:t>
            </a:r>
            <a:r>
              <a:rPr lang="ja-JP" altLang="ja-JP" dirty="0" smtClean="0">
                <a:latin typeface="メイリオ" pitchFamily="50" charset="-128"/>
                <a:ea typeface="メイリオ" pitchFamily="50" charset="-128"/>
                <a:cs typeface="メイリオ" pitchFamily="50" charset="-128"/>
              </a:rPr>
              <a:t>年後も持続</a:t>
            </a:r>
            <a:endParaRPr lang="en-US" altLang="ja-JP" dirty="0" smtClean="0">
              <a:latin typeface="メイリオ" pitchFamily="50" charset="-128"/>
              <a:ea typeface="メイリオ" pitchFamily="50" charset="-128"/>
              <a:cs typeface="メイリオ" pitchFamily="50" charset="-128"/>
            </a:endParaRPr>
          </a:p>
          <a:p>
            <a:r>
              <a:rPr lang="ja-JP" altLang="ja-JP" dirty="0" smtClean="0">
                <a:latin typeface="メイリオ" pitchFamily="50" charset="-128"/>
                <a:ea typeface="メイリオ" pitchFamily="50" charset="-128"/>
                <a:cs typeface="メイリオ" pitchFamily="50" charset="-128"/>
              </a:rPr>
              <a:t>していることが分かりました。</a:t>
            </a:r>
            <a:endParaRPr lang="en-US" altLang="ja-JP" dirty="0" smtClean="0">
              <a:latin typeface="メイリオ" pitchFamily="50" charset="-128"/>
              <a:ea typeface="メイリオ" pitchFamily="50" charset="-128"/>
              <a:cs typeface="メイリオ" pitchFamily="50" charset="-128"/>
            </a:endParaRPr>
          </a:p>
          <a:p>
            <a:r>
              <a:rPr lang="en-US" altLang="ja-JP" dirty="0" smtClean="0">
                <a:latin typeface="メイリオ" pitchFamily="50" charset="-128"/>
                <a:ea typeface="メイリオ" pitchFamily="50" charset="-128"/>
                <a:cs typeface="メイリオ" pitchFamily="50" charset="-128"/>
              </a:rPr>
              <a:t>  </a:t>
            </a:r>
          </a:p>
          <a:p>
            <a:r>
              <a:rPr lang="en-US" altLang="ja-JP" dirty="0" smtClean="0">
                <a:latin typeface="メイリオ" pitchFamily="50" charset="-128"/>
                <a:ea typeface="メイリオ" pitchFamily="50" charset="-128"/>
                <a:cs typeface="メイリオ" pitchFamily="50" charset="-128"/>
              </a:rPr>
              <a:t>  </a:t>
            </a:r>
            <a:r>
              <a:rPr lang="ja-JP" altLang="ja-JP" dirty="0" smtClean="0">
                <a:latin typeface="メイリオ" pitchFamily="50" charset="-128"/>
                <a:ea typeface="メイリオ" pitchFamily="50" charset="-128"/>
                <a:cs typeface="メイリオ" pitchFamily="50" charset="-128"/>
              </a:rPr>
              <a:t>つまり</a:t>
            </a:r>
            <a:r>
              <a:rPr lang="ja-JP" altLang="ja-JP" b="1" u="sng" dirty="0" smtClean="0">
                <a:latin typeface="メイリオ" pitchFamily="50" charset="-128"/>
                <a:ea typeface="メイリオ" pitchFamily="50" charset="-128"/>
                <a:cs typeface="メイリオ" pitchFamily="50" charset="-128"/>
              </a:rPr>
              <a:t>一定期間でも一所懸命に頑張ることが、腎臓に</a:t>
            </a:r>
            <a:endParaRPr lang="en-US" altLang="ja-JP" b="1" u="sng" dirty="0" smtClean="0">
              <a:latin typeface="メイリオ" pitchFamily="50" charset="-128"/>
              <a:ea typeface="メイリオ" pitchFamily="50" charset="-128"/>
              <a:cs typeface="メイリオ" pitchFamily="50" charset="-128"/>
            </a:endParaRPr>
          </a:p>
          <a:p>
            <a:r>
              <a:rPr lang="ja-JP" altLang="ja-JP" b="1" u="sng" dirty="0" smtClean="0">
                <a:latin typeface="メイリオ" pitchFamily="50" charset="-128"/>
                <a:ea typeface="メイリオ" pitchFamily="50" charset="-128"/>
                <a:cs typeface="メイリオ" pitchFamily="50" charset="-128"/>
              </a:rPr>
              <a:t>対して長期的な恩恵</a:t>
            </a:r>
            <a:r>
              <a:rPr lang="en-US" altLang="ja-JP" b="1" u="sng" dirty="0" smtClean="0">
                <a:latin typeface="メイリオ" pitchFamily="50" charset="-128"/>
                <a:ea typeface="メイリオ" pitchFamily="50" charset="-128"/>
                <a:cs typeface="メイリオ" pitchFamily="50" charset="-128"/>
              </a:rPr>
              <a:t>(</a:t>
            </a:r>
            <a:r>
              <a:rPr lang="ja-JP" altLang="ja-JP" b="1" u="sng" dirty="0" smtClean="0">
                <a:latin typeface="メイリオ" pitchFamily="50" charset="-128"/>
                <a:ea typeface="メイリオ" pitchFamily="50" charset="-128"/>
                <a:cs typeface="メイリオ" pitchFamily="50" charset="-128"/>
              </a:rPr>
              <a:t>遺産）をもたらすのです。これを</a:t>
            </a:r>
            <a:endParaRPr lang="en-US" altLang="ja-JP" b="1" u="sng" dirty="0" smtClean="0">
              <a:latin typeface="メイリオ" pitchFamily="50" charset="-128"/>
              <a:ea typeface="メイリオ" pitchFamily="50" charset="-128"/>
              <a:cs typeface="メイリオ" pitchFamily="50" charset="-128"/>
            </a:endParaRPr>
          </a:p>
          <a:p>
            <a:r>
              <a:rPr lang="ja-JP" altLang="ja-JP" b="1" u="sng" dirty="0" smtClean="0">
                <a:latin typeface="メイリオ" pitchFamily="50" charset="-128"/>
                <a:ea typeface="メイリオ" pitchFamily="50" charset="-128"/>
                <a:cs typeface="メイリオ" pitchFamily="50" charset="-128"/>
              </a:rPr>
              <a:t>レガシー効果といいます</a:t>
            </a:r>
            <a:r>
              <a:rPr lang="ja-JP" altLang="ja-JP" b="1" dirty="0" smtClean="0">
                <a:latin typeface="メイリオ" pitchFamily="50" charset="-128"/>
                <a:ea typeface="メイリオ" pitchFamily="50" charset="-128"/>
                <a:cs typeface="メイリオ" pitchFamily="50" charset="-128"/>
              </a:rPr>
              <a:t>。</a:t>
            </a:r>
          </a:p>
          <a:p>
            <a:endParaRPr lang="en-US" altLang="ja-JP" dirty="0" smtClean="0">
              <a:latin typeface="メイリオ" pitchFamily="50" charset="-128"/>
              <a:ea typeface="メイリオ" pitchFamily="50" charset="-128"/>
              <a:cs typeface="メイリオ" pitchFamily="50" charset="-128"/>
            </a:endParaRPr>
          </a:p>
          <a:p>
            <a:r>
              <a:rPr lang="en-US" altLang="ja-JP" dirty="0" smtClean="0">
                <a:latin typeface="メイリオ" pitchFamily="50" charset="-128"/>
                <a:ea typeface="メイリオ" pitchFamily="50" charset="-128"/>
                <a:cs typeface="メイリオ" pitchFamily="50" charset="-128"/>
              </a:rPr>
              <a:t>  </a:t>
            </a:r>
            <a:r>
              <a:rPr lang="ja-JP" altLang="ja-JP" dirty="0" smtClean="0">
                <a:latin typeface="メイリオ" pitchFamily="50" charset="-128"/>
                <a:ea typeface="メイリオ" pitchFamily="50" charset="-128"/>
                <a:cs typeface="メイリオ" pitchFamily="50" charset="-128"/>
              </a:rPr>
              <a:t>引き続き一緒に頑張</a:t>
            </a:r>
            <a:r>
              <a:rPr lang="ja-JP" altLang="en-US" dirty="0" smtClean="0">
                <a:latin typeface="メイリオ" pitchFamily="50" charset="-128"/>
                <a:ea typeface="メイリオ" pitchFamily="50" charset="-128"/>
                <a:cs typeface="メイリオ" pitchFamily="50" charset="-128"/>
              </a:rPr>
              <a:t>ってまいりま</a:t>
            </a:r>
            <a:r>
              <a:rPr lang="ja-JP" altLang="ja-JP" dirty="0" smtClean="0">
                <a:latin typeface="メイリオ" pitchFamily="50" charset="-128"/>
                <a:ea typeface="メイリオ" pitchFamily="50" charset="-128"/>
                <a:cs typeface="メイリオ" pitchFamily="50" charset="-128"/>
              </a:rPr>
              <a:t>しょう！</a:t>
            </a:r>
          </a:p>
        </p:txBody>
      </p:sp>
      <p:sp>
        <p:nvSpPr>
          <p:cNvPr id="5122" name="テキスト ボックス 11"/>
          <p:cNvSpPr txBox="1">
            <a:spLocks noChangeArrowheads="1"/>
          </p:cNvSpPr>
          <p:nvPr/>
        </p:nvSpPr>
        <p:spPr bwMode="auto">
          <a:xfrm>
            <a:off x="144016" y="755576"/>
            <a:ext cx="6597352" cy="360040"/>
          </a:xfrm>
          <a:prstGeom prst="rect">
            <a:avLst/>
          </a:prstGeom>
          <a:solidFill>
            <a:srgbClr val="FFFFFF"/>
          </a:solidFill>
          <a:ln w="6350">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b="1" i="0" u="none" strike="noStrike" cap="none" normalizeH="0" baseline="0" dirty="0" smtClean="0">
                <a:ln>
                  <a:noFill/>
                </a:ln>
                <a:solidFill>
                  <a:schemeClr val="tx1"/>
                </a:solidFill>
                <a:effectLst/>
                <a:latin typeface="メイリオ" pitchFamily="50" charset="-128"/>
                <a:ea typeface="メイリオ" pitchFamily="50" charset="-128"/>
                <a:cs typeface="メイリオ" pitchFamily="50" charset="-128"/>
              </a:rPr>
              <a:t>日本医科大学多摩永山病院 腎臓内科  金子朋広医師より皆様へ</a:t>
            </a:r>
            <a:endParaRPr kumimoji="1" lang="ja-JP" b="1" i="0" u="none" strike="noStrike" cap="none" normalizeH="0" baseline="0" dirty="0" smtClean="0">
              <a:ln>
                <a:noFill/>
              </a:ln>
              <a:solidFill>
                <a:schemeClr val="tx1"/>
              </a:solidFill>
              <a:effectLst/>
              <a:latin typeface="メイリオ" pitchFamily="50" charset="-128"/>
              <a:ea typeface="メイリオ" pitchFamily="50" charset="-128"/>
              <a:cs typeface="メイリオ" pitchFamily="50" charset="-128"/>
            </a:endParaRPr>
          </a:p>
        </p:txBody>
      </p:sp>
      <p:pic>
        <p:nvPicPr>
          <p:cNvPr id="20484" name="Picture 4" descr="http://img-o.starrypages.net/img/iconhoihoi/57-stethoscope-blue.png"/>
          <p:cNvPicPr>
            <a:picLocks noChangeAspect="1" noChangeArrowheads="1"/>
          </p:cNvPicPr>
          <p:nvPr/>
        </p:nvPicPr>
        <p:blipFill>
          <a:blip r:embed="rId3" cstate="print"/>
          <a:srcRect/>
          <a:stretch>
            <a:fillRect/>
          </a:stretch>
        </p:blipFill>
        <p:spPr bwMode="auto">
          <a:xfrm>
            <a:off x="332656" y="1259632"/>
            <a:ext cx="1512168" cy="1512168"/>
          </a:xfrm>
          <a:prstGeom prst="rect">
            <a:avLst/>
          </a:prstGeom>
          <a:noFill/>
        </p:spPr>
      </p:pic>
      <p:pic>
        <p:nvPicPr>
          <p:cNvPr id="20486" name="Picture 6" descr="http://01.gatag.net/img/201507/20l/gatag-00011407.jpg"/>
          <p:cNvPicPr>
            <a:picLocks noChangeAspect="1" noChangeArrowheads="1"/>
          </p:cNvPicPr>
          <p:nvPr/>
        </p:nvPicPr>
        <p:blipFill>
          <a:blip r:embed="rId4" cstate="print"/>
          <a:srcRect/>
          <a:stretch>
            <a:fillRect/>
          </a:stretch>
        </p:blipFill>
        <p:spPr bwMode="auto">
          <a:xfrm>
            <a:off x="4797152" y="4932040"/>
            <a:ext cx="1714882" cy="872506"/>
          </a:xfrm>
          <a:prstGeom prst="rect">
            <a:avLst/>
          </a:prstGeom>
          <a:noFill/>
        </p:spPr>
      </p:pic>
      <p:sp>
        <p:nvSpPr>
          <p:cNvPr id="9" name="Rectangle 19"/>
          <p:cNvSpPr>
            <a:spLocks noChangeArrowheads="1"/>
          </p:cNvSpPr>
          <p:nvPr/>
        </p:nvSpPr>
        <p:spPr bwMode="auto">
          <a:xfrm>
            <a:off x="0" y="0"/>
            <a:ext cx="6858000" cy="465992"/>
          </a:xfrm>
          <a:prstGeom prst="rect">
            <a:avLst/>
          </a:prstGeom>
          <a:solidFill>
            <a:srgbClr val="66CCFF"/>
          </a:solidFill>
          <a:ln w="9525">
            <a:solidFill>
              <a:srgbClr val="FFF7C9"/>
            </a:solidFill>
            <a:miter lim="800000"/>
            <a:headEnd/>
            <a:tailEnd/>
          </a:ln>
        </p:spPr>
        <p:txBody>
          <a:bodyPr wrap="none" anchor="ctr"/>
          <a:lstStyle/>
          <a:p>
            <a:pPr algn="ctr"/>
            <a:endParaRPr lang="ja-JP" altLang="en-US" dirty="0">
              <a:latin typeface="HG平成角ｺﾞｼｯｸ体W5" pitchFamily="49" charset="-128"/>
              <a:ea typeface="HG平成角ｺﾞｼｯｸ体W5" pitchFamily="49" charset="-128"/>
            </a:endParaRPr>
          </a:p>
        </p:txBody>
      </p:sp>
      <p:sp>
        <p:nvSpPr>
          <p:cNvPr id="10" name="Text Box 20"/>
          <p:cNvSpPr txBox="1">
            <a:spLocks noChangeArrowheads="1"/>
          </p:cNvSpPr>
          <p:nvPr/>
        </p:nvSpPr>
        <p:spPr bwMode="auto">
          <a:xfrm>
            <a:off x="116632" y="179512"/>
            <a:ext cx="6624736" cy="259045"/>
          </a:xfrm>
          <a:prstGeom prst="rect">
            <a:avLst/>
          </a:prstGeom>
          <a:noFill/>
          <a:ln w="9525">
            <a:noFill/>
            <a:miter lim="800000"/>
            <a:headEnd/>
            <a:tailEnd/>
          </a:ln>
        </p:spPr>
        <p:txBody>
          <a:bodyPr wrap="square">
            <a:spAutoFit/>
          </a:bodyPr>
          <a:lstStyle/>
          <a:p>
            <a:pPr algn="ctr">
              <a:lnSpc>
                <a:spcPts val="1300"/>
              </a:lnSpc>
              <a:spcBef>
                <a:spcPct val="50000"/>
              </a:spcBef>
            </a:pPr>
            <a:r>
              <a:rPr lang="ja-JP" altLang="en-US" b="1" dirty="0" smtClean="0">
                <a:solidFill>
                  <a:schemeClr val="bg1"/>
                </a:solidFill>
                <a:latin typeface="メイリオ" pitchFamily="50" charset="-128"/>
                <a:ea typeface="メイリオ" pitchFamily="50" charset="-128"/>
                <a:cs typeface="メイリオ" pitchFamily="50" charset="-128"/>
              </a:rPr>
              <a:t>医師からのメッセージ　糖尿病性腎症の重症化予防に向けて　</a:t>
            </a:r>
            <a:endParaRPr lang="en-US" altLang="ja-JP" b="1" dirty="0">
              <a:solidFill>
                <a:schemeClr val="bg1"/>
              </a:solidFill>
              <a:latin typeface="メイリオ" pitchFamily="50" charset="-128"/>
              <a:ea typeface="メイリオ" pitchFamily="50" charset="-128"/>
              <a:cs typeface="メイリオ" pitchFamily="50" charset="-128"/>
            </a:endParaRPr>
          </a:p>
        </p:txBody>
      </p:sp>
      <p:pic>
        <p:nvPicPr>
          <p:cNvPr id="20488" name="Picture 8" descr="http://3.bp.blogspot.com/-6XOAgOFRO1k/VsGsEHORsmI/AAAAAAAA37A/A5QO42sEk1Y/s800/kenkoushindan2_ojisan_good.png"/>
          <p:cNvPicPr>
            <a:picLocks noChangeAspect="1" noChangeArrowheads="1"/>
          </p:cNvPicPr>
          <p:nvPr/>
        </p:nvPicPr>
        <p:blipFill>
          <a:blip r:embed="rId5" cstate="print"/>
          <a:srcRect/>
          <a:stretch>
            <a:fillRect/>
          </a:stretch>
        </p:blipFill>
        <p:spPr bwMode="auto">
          <a:xfrm>
            <a:off x="5085184" y="7524328"/>
            <a:ext cx="1008112" cy="1120125"/>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19"/>
          <p:cNvSpPr>
            <a:spLocks noChangeArrowheads="1"/>
          </p:cNvSpPr>
          <p:nvPr/>
        </p:nvSpPr>
        <p:spPr bwMode="auto">
          <a:xfrm>
            <a:off x="0" y="0"/>
            <a:ext cx="6858000" cy="465992"/>
          </a:xfrm>
          <a:prstGeom prst="rect">
            <a:avLst/>
          </a:prstGeom>
          <a:solidFill>
            <a:srgbClr val="66CCFF"/>
          </a:solidFill>
          <a:ln w="9525">
            <a:solidFill>
              <a:srgbClr val="FFF7C9"/>
            </a:solidFill>
            <a:miter lim="800000"/>
            <a:headEnd/>
            <a:tailEnd/>
          </a:ln>
        </p:spPr>
        <p:txBody>
          <a:bodyPr wrap="none" anchor="ctr"/>
          <a:lstStyle/>
          <a:p>
            <a:pPr algn="ctr"/>
            <a:endParaRPr lang="ja-JP" altLang="en-US" dirty="0">
              <a:latin typeface="HG平成角ｺﾞｼｯｸ体W5" pitchFamily="49" charset="-128"/>
              <a:ea typeface="HG平成角ｺﾞｼｯｸ体W5" pitchFamily="49" charset="-128"/>
            </a:endParaRPr>
          </a:p>
        </p:txBody>
      </p:sp>
      <p:sp>
        <p:nvSpPr>
          <p:cNvPr id="1028" name="Text Box 20"/>
          <p:cNvSpPr txBox="1">
            <a:spLocks noChangeArrowheads="1"/>
          </p:cNvSpPr>
          <p:nvPr/>
        </p:nvSpPr>
        <p:spPr bwMode="auto">
          <a:xfrm>
            <a:off x="1196752" y="179512"/>
            <a:ext cx="4581128" cy="286617"/>
          </a:xfrm>
          <a:prstGeom prst="rect">
            <a:avLst/>
          </a:prstGeom>
          <a:noFill/>
          <a:ln w="9525">
            <a:noFill/>
            <a:miter lim="800000"/>
            <a:headEnd/>
            <a:tailEnd/>
          </a:ln>
        </p:spPr>
        <p:txBody>
          <a:bodyPr wrap="square">
            <a:spAutoFit/>
          </a:bodyPr>
          <a:lstStyle/>
          <a:p>
            <a:pPr algn="ctr">
              <a:lnSpc>
                <a:spcPts val="1300"/>
              </a:lnSpc>
              <a:spcBef>
                <a:spcPct val="50000"/>
              </a:spcBef>
            </a:pPr>
            <a:r>
              <a:rPr lang="ja-JP" altLang="en-US" b="1" dirty="0" smtClean="0">
                <a:solidFill>
                  <a:schemeClr val="bg1"/>
                </a:solidFill>
                <a:latin typeface="メイリオ" pitchFamily="50" charset="-128"/>
                <a:ea typeface="メイリオ" pitchFamily="50" charset="-128"/>
                <a:cs typeface="メイリオ" pitchFamily="50" charset="-128"/>
              </a:rPr>
              <a:t>はかることを継続して良いコントロール</a:t>
            </a:r>
            <a:endParaRPr lang="en-US" altLang="ja-JP" b="1" dirty="0">
              <a:solidFill>
                <a:schemeClr val="bg1"/>
              </a:solidFill>
              <a:latin typeface="メイリオ" pitchFamily="50" charset="-128"/>
              <a:ea typeface="メイリオ" pitchFamily="50" charset="-128"/>
              <a:cs typeface="メイリオ" pitchFamily="50" charset="-128"/>
            </a:endParaRPr>
          </a:p>
        </p:txBody>
      </p:sp>
      <p:sp>
        <p:nvSpPr>
          <p:cNvPr id="2053" name="テキスト ボックス 14"/>
          <p:cNvSpPr txBox="1">
            <a:spLocks noChangeArrowheads="1"/>
          </p:cNvSpPr>
          <p:nvPr/>
        </p:nvSpPr>
        <p:spPr bwMode="auto">
          <a:xfrm>
            <a:off x="332656" y="2483768"/>
            <a:ext cx="2808312" cy="369332"/>
          </a:xfrm>
          <a:prstGeom prst="rect">
            <a:avLst/>
          </a:prstGeom>
          <a:noFill/>
          <a:ln w="9525">
            <a:noFill/>
            <a:miter lim="800000"/>
            <a:headEnd/>
            <a:tailEnd/>
          </a:ln>
        </p:spPr>
        <p:txBody>
          <a:bodyPr wrap="square">
            <a:spAutoFit/>
          </a:bodyPr>
          <a:lstStyle/>
          <a:p>
            <a:pPr>
              <a:defRPr/>
            </a:pPr>
            <a:r>
              <a:rPr lang="ja-JP" altLang="en-US" b="1" dirty="0" smtClean="0">
                <a:solidFill>
                  <a:srgbClr val="C00000"/>
                </a:solidFill>
                <a:effectLst>
                  <a:outerShdw blurRad="38100" dist="38100" dir="2700000" algn="tl">
                    <a:srgbClr val="000000">
                      <a:alpha val="43137"/>
                    </a:srgbClr>
                  </a:outerShdw>
                </a:effectLst>
                <a:latin typeface="メイリオ" pitchFamily="50" charset="-128"/>
                <a:ea typeface="メイリオ" pitchFamily="50" charset="-128"/>
                <a:cs typeface="メイリオ" pitchFamily="50" charset="-128"/>
              </a:rPr>
              <a:t>食べる順番にひと工夫！　</a:t>
            </a:r>
            <a:endParaRPr lang="en-US" altLang="ja-JP" b="1" dirty="0">
              <a:solidFill>
                <a:srgbClr val="C00000"/>
              </a:solidFill>
              <a:effectLst>
                <a:outerShdw blurRad="38100" dist="38100" dir="2700000" algn="tl">
                  <a:srgbClr val="000000">
                    <a:alpha val="43137"/>
                  </a:srgbClr>
                </a:outerShdw>
              </a:effectLst>
              <a:latin typeface="メイリオ" pitchFamily="50" charset="-128"/>
              <a:ea typeface="メイリオ" pitchFamily="50" charset="-128"/>
              <a:cs typeface="メイリオ" pitchFamily="50" charset="-128"/>
            </a:endParaRPr>
          </a:p>
        </p:txBody>
      </p:sp>
      <p:sp>
        <p:nvSpPr>
          <p:cNvPr id="2055" name="テキスト ボックス 10"/>
          <p:cNvSpPr txBox="1">
            <a:spLocks noChangeArrowheads="1"/>
          </p:cNvSpPr>
          <p:nvPr/>
        </p:nvSpPr>
        <p:spPr bwMode="auto">
          <a:xfrm>
            <a:off x="332656" y="539552"/>
            <a:ext cx="6120680" cy="1754326"/>
          </a:xfrm>
          <a:prstGeom prst="rect">
            <a:avLst/>
          </a:prstGeom>
          <a:noFill/>
          <a:ln w="9525">
            <a:noFill/>
            <a:miter lim="800000"/>
            <a:headEnd/>
            <a:tailEnd/>
          </a:ln>
        </p:spPr>
        <p:txBody>
          <a:bodyPr wrap="square">
            <a:spAutoFit/>
          </a:bodyPr>
          <a:lstStyle/>
          <a:p>
            <a:pPr>
              <a:defRPr/>
            </a:pPr>
            <a:r>
              <a:rPr lang="ja-JP" altLang="en-US" dirty="0" smtClean="0">
                <a:latin typeface="メイリオ" pitchFamily="50" charset="-128"/>
                <a:ea typeface="メイリオ" pitchFamily="50" charset="-128"/>
                <a:cs typeface="メイリオ" pitchFamily="50" charset="-128"/>
              </a:rPr>
              <a:t>　プログラムを受講されてから「はかる習慣」は</a:t>
            </a:r>
            <a:endParaRPr lang="en-US" altLang="ja-JP" dirty="0" smtClean="0">
              <a:latin typeface="メイリオ" pitchFamily="50" charset="-128"/>
              <a:ea typeface="メイリオ" pitchFamily="50" charset="-128"/>
              <a:cs typeface="メイリオ" pitchFamily="50" charset="-128"/>
            </a:endParaRPr>
          </a:p>
          <a:p>
            <a:pPr>
              <a:defRPr/>
            </a:pPr>
            <a:r>
              <a:rPr lang="ja-JP" altLang="en-US" dirty="0" smtClean="0">
                <a:latin typeface="メイリオ" pitchFamily="50" charset="-128"/>
                <a:ea typeface="メイリオ" pitchFamily="50" charset="-128"/>
                <a:cs typeface="メイリオ" pitchFamily="50" charset="-128"/>
              </a:rPr>
              <a:t>続いていらっしゃいますか？</a:t>
            </a:r>
            <a:endParaRPr lang="en-US" altLang="ja-JP" dirty="0" smtClean="0">
              <a:latin typeface="メイリオ" pitchFamily="50" charset="-128"/>
              <a:ea typeface="メイリオ" pitchFamily="50" charset="-128"/>
              <a:cs typeface="メイリオ" pitchFamily="50" charset="-128"/>
            </a:endParaRPr>
          </a:p>
          <a:p>
            <a:pPr>
              <a:defRPr/>
            </a:pPr>
            <a:r>
              <a:rPr lang="ja-JP" altLang="en-US" dirty="0" smtClean="0">
                <a:latin typeface="メイリオ" pitchFamily="50" charset="-128"/>
                <a:ea typeface="メイリオ" pitchFamily="50" charset="-128"/>
                <a:cs typeface="メイリオ" pitchFamily="50" charset="-128"/>
              </a:rPr>
              <a:t>　当たり前になっている生活の中でも、体重や体脂肪、血圧、歩数などの測定や記録づけをすることで、自然と気付きが増え、身体に良い習慣を選ぶきっかけになることがたくさんあります！</a:t>
            </a:r>
            <a:endParaRPr lang="ja-JP" altLang="en-US" dirty="0">
              <a:latin typeface="メイリオ" pitchFamily="50" charset="-128"/>
              <a:ea typeface="メイリオ" pitchFamily="50" charset="-128"/>
              <a:cs typeface="メイリオ" pitchFamily="50" charset="-128"/>
            </a:endParaRPr>
          </a:p>
        </p:txBody>
      </p:sp>
      <p:sp>
        <p:nvSpPr>
          <p:cNvPr id="12" name="テキスト ボックス 11"/>
          <p:cNvSpPr txBox="1"/>
          <p:nvPr/>
        </p:nvSpPr>
        <p:spPr>
          <a:xfrm>
            <a:off x="404664" y="2843808"/>
            <a:ext cx="3744416" cy="2062103"/>
          </a:xfrm>
          <a:prstGeom prst="rect">
            <a:avLst/>
          </a:prstGeom>
          <a:noFill/>
        </p:spPr>
        <p:txBody>
          <a:bodyPr wrap="square">
            <a:spAutoFit/>
          </a:bodyPr>
          <a:lstStyle/>
          <a:p>
            <a:pPr>
              <a:defRPr/>
            </a:pPr>
            <a:r>
              <a:rPr lang="ja-JP" altLang="en-US" sz="1600" dirty="0" smtClean="0">
                <a:latin typeface="メイリオ" pitchFamily="50" charset="-128"/>
                <a:ea typeface="メイリオ" pitchFamily="50" charset="-128"/>
                <a:cs typeface="メイリオ" pitchFamily="50" charset="-128"/>
              </a:rPr>
              <a:t>　食事の食べる順番を意識されていますか？はじめに</a:t>
            </a:r>
            <a:r>
              <a:rPr lang="ja-JP" altLang="en-US" sz="1600" b="1" dirty="0" smtClean="0">
                <a:solidFill>
                  <a:srgbClr val="00B050"/>
                </a:solidFill>
                <a:latin typeface="メイリオ" pitchFamily="50" charset="-128"/>
                <a:ea typeface="メイリオ" pitchFamily="50" charset="-128"/>
                <a:cs typeface="メイリオ" pitchFamily="50" charset="-128"/>
              </a:rPr>
              <a:t>野菜</a:t>
            </a:r>
            <a:r>
              <a:rPr lang="ja-JP" altLang="en-US" sz="1600" dirty="0" smtClean="0">
                <a:latin typeface="メイリオ" pitchFamily="50" charset="-128"/>
                <a:ea typeface="メイリオ" pitchFamily="50" charset="-128"/>
                <a:cs typeface="メイリオ" pitchFamily="50" charset="-128"/>
              </a:rPr>
              <a:t>から食べることで、血糖値の上昇をやわらげる効果があります。</a:t>
            </a:r>
            <a:endParaRPr lang="en-US" altLang="ja-JP" sz="1600" dirty="0" smtClean="0">
              <a:latin typeface="メイリオ" pitchFamily="50" charset="-128"/>
              <a:ea typeface="メイリオ" pitchFamily="50" charset="-128"/>
              <a:cs typeface="メイリオ" pitchFamily="50" charset="-128"/>
            </a:endParaRPr>
          </a:p>
          <a:p>
            <a:pPr>
              <a:defRPr/>
            </a:pPr>
            <a:r>
              <a:rPr lang="ja-JP" altLang="en-US" sz="1600" b="1" dirty="0" smtClean="0">
                <a:solidFill>
                  <a:srgbClr val="FF0000"/>
                </a:solidFill>
                <a:latin typeface="メイリオ" pitchFamily="50" charset="-128"/>
                <a:ea typeface="メイリオ" pitchFamily="50" charset="-128"/>
                <a:cs typeface="メイリオ" pitchFamily="50" charset="-128"/>
              </a:rPr>
              <a:t>　</a:t>
            </a:r>
            <a:endParaRPr lang="en-US" altLang="ja-JP" sz="1600" b="1" dirty="0" smtClean="0">
              <a:solidFill>
                <a:srgbClr val="FF0000"/>
              </a:solidFill>
              <a:latin typeface="メイリオ" pitchFamily="50" charset="-128"/>
              <a:ea typeface="メイリオ" pitchFamily="50" charset="-128"/>
              <a:cs typeface="メイリオ" pitchFamily="50" charset="-128"/>
            </a:endParaRPr>
          </a:p>
          <a:p>
            <a:pPr>
              <a:defRPr/>
            </a:pPr>
            <a:r>
              <a:rPr lang="ja-JP" altLang="en-US" sz="1600" b="1" dirty="0" smtClean="0">
                <a:solidFill>
                  <a:srgbClr val="FF0000"/>
                </a:solidFill>
                <a:latin typeface="メイリオ" pitchFamily="50" charset="-128"/>
                <a:ea typeface="メイリオ" pitchFamily="50" charset="-128"/>
                <a:cs typeface="メイリオ" pitchFamily="50" charset="-128"/>
              </a:rPr>
              <a:t>　間食</a:t>
            </a:r>
            <a:r>
              <a:rPr lang="ja-JP" altLang="en-US" sz="1600" dirty="0" smtClean="0">
                <a:latin typeface="メイリオ" pitchFamily="50" charset="-128"/>
                <a:ea typeface="メイリオ" pitchFamily="50" charset="-128"/>
                <a:cs typeface="メイリオ" pitchFamily="50" charset="-128"/>
              </a:rPr>
              <a:t>をどうしても食べたいという時には、スイーツより素材に近いものを選ぶように心がけてみませんか。</a:t>
            </a:r>
            <a:endParaRPr lang="ja-JP" altLang="en-US" sz="1600" dirty="0">
              <a:latin typeface="メイリオ" pitchFamily="50" charset="-128"/>
              <a:ea typeface="メイリオ" pitchFamily="50" charset="-128"/>
              <a:cs typeface="メイリオ" pitchFamily="50" charset="-128"/>
            </a:endParaRPr>
          </a:p>
        </p:txBody>
      </p:sp>
      <p:sp>
        <p:nvSpPr>
          <p:cNvPr id="13" name="テキスト ボックス 12"/>
          <p:cNvSpPr txBox="1"/>
          <p:nvPr/>
        </p:nvSpPr>
        <p:spPr>
          <a:xfrm>
            <a:off x="404664" y="6732240"/>
            <a:ext cx="6048672" cy="2062103"/>
          </a:xfrm>
          <a:prstGeom prst="rect">
            <a:avLst/>
          </a:prstGeom>
          <a:noFill/>
        </p:spPr>
        <p:txBody>
          <a:bodyPr wrap="square" rtlCol="0">
            <a:spAutoFit/>
          </a:bodyPr>
          <a:lstStyle/>
          <a:p>
            <a:r>
              <a:rPr lang="ja-JP" altLang="en-US" sz="1600" dirty="0" smtClean="0">
                <a:latin typeface="メイリオ" pitchFamily="50" charset="-128"/>
                <a:ea typeface="メイリオ" pitchFamily="50" charset="-128"/>
                <a:cs typeface="メイリオ" pitchFamily="50" charset="-128"/>
              </a:rPr>
              <a:t>　やはり</a:t>
            </a:r>
            <a:r>
              <a:rPr lang="ja-JP" altLang="en-US" sz="1600" b="1" dirty="0" smtClean="0">
                <a:solidFill>
                  <a:srgbClr val="0000CC"/>
                </a:solidFill>
                <a:latin typeface="メイリオ" pitchFamily="50" charset="-128"/>
                <a:ea typeface="メイリオ" pitchFamily="50" charset="-128"/>
                <a:cs typeface="メイリオ" pitchFamily="50" charset="-128"/>
              </a:rPr>
              <a:t>毎日</a:t>
            </a:r>
            <a:r>
              <a:rPr lang="ja-JP" altLang="en-US" sz="1600" dirty="0" smtClean="0">
                <a:latin typeface="メイリオ" pitchFamily="50" charset="-128"/>
                <a:ea typeface="メイリオ" pitchFamily="50" charset="-128"/>
                <a:cs typeface="メイリオ" pitchFamily="50" charset="-128"/>
              </a:rPr>
              <a:t>の方が週</a:t>
            </a:r>
            <a:r>
              <a:rPr lang="en-US" altLang="ja-JP" sz="1600" dirty="0" smtClean="0">
                <a:latin typeface="メイリオ" pitchFamily="50" charset="-128"/>
                <a:ea typeface="メイリオ" pitchFamily="50" charset="-128"/>
                <a:cs typeface="メイリオ" pitchFamily="50" charset="-128"/>
              </a:rPr>
              <a:t>1</a:t>
            </a:r>
            <a:r>
              <a:rPr lang="ja-JP" altLang="en-US" sz="1600" dirty="0" smtClean="0">
                <a:latin typeface="メイリオ" pitchFamily="50" charset="-128"/>
                <a:ea typeface="メイリオ" pitchFamily="50" charset="-128"/>
                <a:cs typeface="メイリオ" pitchFamily="50" charset="-128"/>
              </a:rPr>
              <a:t>回より効果が早く現れます。さらに、</a:t>
            </a:r>
            <a:endParaRPr lang="en-US" altLang="ja-JP" sz="1600" dirty="0" smtClean="0">
              <a:latin typeface="メイリオ" pitchFamily="50" charset="-128"/>
              <a:ea typeface="メイリオ" pitchFamily="50" charset="-128"/>
              <a:cs typeface="メイリオ" pitchFamily="50" charset="-128"/>
            </a:endParaRPr>
          </a:p>
          <a:p>
            <a:r>
              <a:rPr lang="ja-JP" altLang="en-US" sz="1600" dirty="0" smtClean="0">
                <a:latin typeface="メイリオ" pitchFamily="50" charset="-128"/>
                <a:ea typeface="メイリオ" pitchFamily="50" charset="-128"/>
                <a:cs typeface="メイリオ" pitchFamily="50" charset="-128"/>
              </a:rPr>
              <a:t>持久力や、継続したことに対する達成感が高いことも大きな</a:t>
            </a:r>
            <a:endParaRPr lang="en-US" altLang="ja-JP" sz="1600" dirty="0" smtClean="0">
              <a:latin typeface="メイリオ" pitchFamily="50" charset="-128"/>
              <a:ea typeface="メイリオ" pitchFamily="50" charset="-128"/>
              <a:cs typeface="メイリオ" pitchFamily="50" charset="-128"/>
            </a:endParaRPr>
          </a:p>
          <a:p>
            <a:r>
              <a:rPr lang="ja-JP" altLang="en-US" sz="1600" dirty="0" smtClean="0">
                <a:latin typeface="メイリオ" pitchFamily="50" charset="-128"/>
                <a:ea typeface="メイリオ" pitchFamily="50" charset="-128"/>
                <a:cs typeface="メイリオ" pitchFamily="50" charset="-128"/>
              </a:rPr>
              <a:t>メリットといえます！疲れが残らない程度を目安に心がけて</a:t>
            </a:r>
            <a:endParaRPr lang="en-US" altLang="ja-JP" sz="1600" dirty="0" smtClean="0">
              <a:latin typeface="メイリオ" pitchFamily="50" charset="-128"/>
              <a:ea typeface="メイリオ" pitchFamily="50" charset="-128"/>
              <a:cs typeface="メイリオ" pitchFamily="50" charset="-128"/>
            </a:endParaRPr>
          </a:p>
          <a:p>
            <a:r>
              <a:rPr lang="ja-JP" altLang="en-US" sz="1600" dirty="0" smtClean="0">
                <a:latin typeface="メイリオ" pitchFamily="50" charset="-128"/>
                <a:ea typeface="メイリオ" pitchFamily="50" charset="-128"/>
                <a:cs typeface="メイリオ" pitchFamily="50" charset="-128"/>
              </a:rPr>
              <a:t>みてください。</a:t>
            </a:r>
            <a:endParaRPr lang="en-US" altLang="ja-JP" sz="1600" dirty="0" smtClean="0">
              <a:latin typeface="メイリオ" pitchFamily="50" charset="-128"/>
              <a:ea typeface="メイリオ" pitchFamily="50" charset="-128"/>
              <a:cs typeface="メイリオ" pitchFamily="50" charset="-128"/>
            </a:endParaRPr>
          </a:p>
          <a:p>
            <a:endParaRPr lang="en-US" altLang="ja-JP" sz="1600" dirty="0" smtClean="0">
              <a:latin typeface="メイリオ" pitchFamily="50" charset="-128"/>
              <a:ea typeface="メイリオ" pitchFamily="50" charset="-128"/>
              <a:cs typeface="メイリオ" pitchFamily="50" charset="-128"/>
            </a:endParaRPr>
          </a:p>
          <a:p>
            <a:r>
              <a:rPr lang="ja-JP" altLang="en-US" sz="1600" dirty="0" smtClean="0">
                <a:latin typeface="メイリオ" pitchFamily="50" charset="-128"/>
                <a:ea typeface="メイリオ" pitchFamily="50" charset="-128"/>
                <a:cs typeface="メイリオ" pitchFamily="50" charset="-128"/>
              </a:rPr>
              <a:t>特に</a:t>
            </a:r>
            <a:r>
              <a:rPr lang="ja-JP" altLang="en-US" sz="1600" b="1" dirty="0" smtClean="0">
                <a:solidFill>
                  <a:srgbClr val="FF0000"/>
                </a:solidFill>
                <a:latin typeface="メイリオ" pitchFamily="50" charset="-128"/>
                <a:ea typeface="メイリオ" pitchFamily="50" charset="-128"/>
                <a:cs typeface="メイリオ" pitchFamily="50" charset="-128"/>
              </a:rPr>
              <a:t>食後の運動や活動</a:t>
            </a:r>
            <a:endParaRPr lang="en-US" altLang="ja-JP" sz="1600" b="1" dirty="0" smtClean="0">
              <a:solidFill>
                <a:srgbClr val="FF0000"/>
              </a:solidFill>
              <a:latin typeface="メイリオ" pitchFamily="50" charset="-128"/>
              <a:ea typeface="メイリオ" pitchFamily="50" charset="-128"/>
              <a:cs typeface="メイリオ" pitchFamily="50" charset="-128"/>
            </a:endParaRPr>
          </a:p>
          <a:p>
            <a:r>
              <a:rPr lang="ja-JP" altLang="en-US" sz="1600" dirty="0" smtClean="0">
                <a:latin typeface="メイリオ" pitchFamily="50" charset="-128"/>
                <a:ea typeface="メイリオ" pitchFamily="50" charset="-128"/>
                <a:cs typeface="メイリオ" pitchFamily="50" charset="-128"/>
              </a:rPr>
              <a:t>が効果的です！</a:t>
            </a:r>
          </a:p>
          <a:p>
            <a:endParaRPr kumimoji="1" lang="ja-JP" altLang="en-US" sz="1600" dirty="0">
              <a:latin typeface="メイリオ" pitchFamily="50" charset="-128"/>
              <a:ea typeface="メイリオ" pitchFamily="50" charset="-128"/>
              <a:cs typeface="メイリオ" pitchFamily="50" charset="-128"/>
            </a:endParaRPr>
          </a:p>
        </p:txBody>
      </p:sp>
      <p:sp>
        <p:nvSpPr>
          <p:cNvPr id="34" name="テキスト ボックス 14"/>
          <p:cNvSpPr txBox="1">
            <a:spLocks noChangeArrowheads="1"/>
          </p:cNvSpPr>
          <p:nvPr/>
        </p:nvSpPr>
        <p:spPr bwMode="auto">
          <a:xfrm>
            <a:off x="332656" y="6372200"/>
            <a:ext cx="5904656" cy="369332"/>
          </a:xfrm>
          <a:prstGeom prst="rect">
            <a:avLst/>
          </a:prstGeom>
          <a:noFill/>
          <a:ln w="9525">
            <a:noFill/>
            <a:miter lim="800000"/>
            <a:headEnd/>
            <a:tailEnd/>
          </a:ln>
        </p:spPr>
        <p:txBody>
          <a:bodyPr wrap="square">
            <a:spAutoFit/>
          </a:bodyPr>
          <a:lstStyle/>
          <a:p>
            <a:pPr>
              <a:defRPr/>
            </a:pPr>
            <a:r>
              <a:rPr lang="ja-JP" altLang="en-US" b="1" dirty="0" smtClean="0">
                <a:solidFill>
                  <a:srgbClr val="C00000"/>
                </a:solidFill>
                <a:effectLst>
                  <a:outerShdw blurRad="38100" dist="38100" dir="2700000" algn="tl">
                    <a:srgbClr val="000000">
                      <a:alpha val="43137"/>
                    </a:srgbClr>
                  </a:outerShdw>
                </a:effectLst>
                <a:latin typeface="メイリオ" pitchFamily="50" charset="-128"/>
                <a:ea typeface="メイリオ" pitchFamily="50" charset="-128"/>
                <a:cs typeface="メイリオ" pitchFamily="50" charset="-128"/>
              </a:rPr>
              <a:t>疲れが出てしまうので、運動は週に</a:t>
            </a:r>
            <a:r>
              <a:rPr lang="en-US" altLang="ja-JP" b="1" dirty="0" smtClean="0">
                <a:solidFill>
                  <a:srgbClr val="C00000"/>
                </a:solidFill>
                <a:effectLst>
                  <a:outerShdw blurRad="38100" dist="38100" dir="2700000" algn="tl">
                    <a:srgbClr val="000000">
                      <a:alpha val="43137"/>
                    </a:srgbClr>
                  </a:outerShdw>
                </a:effectLst>
                <a:latin typeface="メイリオ" pitchFamily="50" charset="-128"/>
                <a:ea typeface="メイリオ" pitchFamily="50" charset="-128"/>
                <a:cs typeface="メイリオ" pitchFamily="50" charset="-128"/>
              </a:rPr>
              <a:t>1</a:t>
            </a:r>
            <a:r>
              <a:rPr lang="ja-JP" altLang="en-US" b="1" dirty="0" smtClean="0">
                <a:solidFill>
                  <a:srgbClr val="C00000"/>
                </a:solidFill>
                <a:effectLst>
                  <a:outerShdw blurRad="38100" dist="38100" dir="2700000" algn="tl">
                    <a:srgbClr val="000000">
                      <a:alpha val="43137"/>
                    </a:srgbClr>
                  </a:outerShdw>
                </a:effectLst>
                <a:latin typeface="メイリオ" pitchFamily="50" charset="-128"/>
                <a:ea typeface="メイリオ" pitchFamily="50" charset="-128"/>
                <a:cs typeface="メイリオ" pitchFamily="50" charset="-128"/>
              </a:rPr>
              <a:t>～</a:t>
            </a:r>
            <a:r>
              <a:rPr lang="en-US" altLang="ja-JP" b="1" dirty="0" smtClean="0">
                <a:solidFill>
                  <a:srgbClr val="C00000"/>
                </a:solidFill>
                <a:effectLst>
                  <a:outerShdw blurRad="38100" dist="38100" dir="2700000" algn="tl">
                    <a:srgbClr val="000000">
                      <a:alpha val="43137"/>
                    </a:srgbClr>
                  </a:outerShdw>
                </a:effectLst>
                <a:latin typeface="メイリオ" pitchFamily="50" charset="-128"/>
                <a:ea typeface="メイリオ" pitchFamily="50" charset="-128"/>
                <a:cs typeface="メイリオ" pitchFamily="50" charset="-128"/>
              </a:rPr>
              <a:t>2</a:t>
            </a:r>
            <a:r>
              <a:rPr lang="ja-JP" altLang="en-US" b="1" dirty="0" smtClean="0">
                <a:solidFill>
                  <a:srgbClr val="C00000"/>
                </a:solidFill>
                <a:effectLst>
                  <a:outerShdw blurRad="38100" dist="38100" dir="2700000" algn="tl">
                    <a:srgbClr val="000000">
                      <a:alpha val="43137"/>
                    </a:srgbClr>
                  </a:outerShdw>
                </a:effectLst>
                <a:latin typeface="メイリオ" pitchFamily="50" charset="-128"/>
                <a:ea typeface="メイリオ" pitchFamily="50" charset="-128"/>
                <a:cs typeface="メイリオ" pitchFamily="50" charset="-128"/>
              </a:rPr>
              <a:t>回で十分？　</a:t>
            </a:r>
            <a:endParaRPr lang="en-US" altLang="ja-JP" b="1" dirty="0">
              <a:solidFill>
                <a:srgbClr val="C00000"/>
              </a:solidFill>
              <a:effectLst>
                <a:outerShdw blurRad="38100" dist="38100" dir="2700000" algn="tl">
                  <a:srgbClr val="000000">
                    <a:alpha val="43137"/>
                  </a:srgbClr>
                </a:outerShdw>
              </a:effectLst>
              <a:latin typeface="メイリオ" pitchFamily="50" charset="-128"/>
              <a:ea typeface="メイリオ" pitchFamily="50" charset="-128"/>
              <a:cs typeface="メイリオ" pitchFamily="50" charset="-128"/>
            </a:endParaRPr>
          </a:p>
        </p:txBody>
      </p:sp>
      <p:pic>
        <p:nvPicPr>
          <p:cNvPr id="35" name="Picture 2" descr="http://www.dm-net.co.jp/urine/main1_fig03.gif"/>
          <p:cNvPicPr>
            <a:picLocks noChangeAspect="1" noChangeArrowheads="1"/>
          </p:cNvPicPr>
          <p:nvPr/>
        </p:nvPicPr>
        <p:blipFill>
          <a:blip r:embed="rId2" cstate="print">
            <a:extLst>
              <a:ext uri="{BEBA8EAE-BF5A-486C-A8C5-ECC9F3942E4B}">
                <a14:imgProps xmlns:a14="http://schemas.microsoft.com/office/drawing/2010/main">
                  <a14:imgLayer r:embed="rId3">
                    <a14:imgEffect>
                      <a14:sharpenSoften amount="50000"/>
                    </a14:imgEffect>
                    <a14:imgEffect>
                      <a14:brightnessContrast contrast="-40000"/>
                    </a14:imgEffect>
                  </a14:imgLayer>
                </a14:imgProps>
              </a:ext>
              <a:ext uri="{28A0092B-C50C-407E-A947-70E740481C1C}">
                <a14:useLocalDpi xmlns:a14="http://schemas.microsoft.com/office/drawing/2010/main" val="0"/>
              </a:ext>
            </a:extLst>
          </a:blip>
          <a:srcRect/>
          <a:stretch>
            <a:fillRect/>
          </a:stretch>
        </p:blipFill>
        <p:spPr bwMode="auto">
          <a:xfrm>
            <a:off x="2708920" y="7524328"/>
            <a:ext cx="2961456" cy="1190851"/>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4" descr="体重計のイラスト"/>
          <p:cNvPicPr>
            <a:picLocks noChangeAspect="1" noChangeArrowheads="1"/>
          </p:cNvPicPr>
          <p:nvPr/>
        </p:nvPicPr>
        <p:blipFill>
          <a:blip r:embed="rId4" cstate="print"/>
          <a:srcRect/>
          <a:stretch>
            <a:fillRect/>
          </a:stretch>
        </p:blipFill>
        <p:spPr bwMode="auto">
          <a:xfrm>
            <a:off x="5900510" y="467544"/>
            <a:ext cx="757737" cy="720080"/>
          </a:xfrm>
          <a:prstGeom prst="rect">
            <a:avLst/>
          </a:prstGeom>
          <a:noFill/>
        </p:spPr>
      </p:pic>
      <p:grpSp>
        <p:nvGrpSpPr>
          <p:cNvPr id="41" name="グループ化 40"/>
          <p:cNvGrpSpPr/>
          <p:nvPr/>
        </p:nvGrpSpPr>
        <p:grpSpPr>
          <a:xfrm>
            <a:off x="404664" y="4932040"/>
            <a:ext cx="6120680" cy="1171333"/>
            <a:chOff x="404664" y="5184317"/>
            <a:chExt cx="6120680" cy="1171333"/>
          </a:xfrm>
        </p:grpSpPr>
        <p:pic>
          <p:nvPicPr>
            <p:cNvPr id="1026" name="Picture 2" descr="http://4.bp.blogspot.com/-gFQhyqhny64/WOswK2INfTI/AAAAAAABDwE/yfhjD811kD0IdYrvQVGEvZMBzqIBZfoQQCLcB/s800/sweets_yakiimo.png"/>
            <p:cNvPicPr>
              <a:picLocks noChangeAspect="1" noChangeArrowheads="1"/>
            </p:cNvPicPr>
            <p:nvPr/>
          </p:nvPicPr>
          <p:blipFill>
            <a:blip r:embed="rId5" cstate="print"/>
            <a:srcRect/>
            <a:stretch>
              <a:fillRect/>
            </a:stretch>
          </p:blipFill>
          <p:spPr bwMode="auto">
            <a:xfrm rot="15655196" flipV="1">
              <a:off x="2596302" y="5095290"/>
              <a:ext cx="737707" cy="915761"/>
            </a:xfrm>
            <a:prstGeom prst="rect">
              <a:avLst/>
            </a:prstGeom>
            <a:noFill/>
          </p:spPr>
        </p:pic>
        <p:sp>
          <p:nvSpPr>
            <p:cNvPr id="20" name="テキスト ボックス 19"/>
            <p:cNvSpPr txBox="1"/>
            <p:nvPr/>
          </p:nvSpPr>
          <p:spPr>
            <a:xfrm>
              <a:off x="404664" y="5236659"/>
              <a:ext cx="1615966" cy="261610"/>
            </a:xfrm>
            <a:prstGeom prst="rect">
              <a:avLst/>
            </a:prstGeom>
            <a:noFill/>
          </p:spPr>
          <p:txBody>
            <a:bodyPr>
              <a:spAutoFit/>
            </a:bodyPr>
            <a:lstStyle/>
            <a:p>
              <a:pPr>
                <a:defRPr/>
              </a:pPr>
              <a:r>
                <a:rPr lang="ja-JP" altLang="en-US" sz="1100" dirty="0">
                  <a:latin typeface="メイリオ" pitchFamily="50" charset="-128"/>
                  <a:ea typeface="メイリオ" pitchFamily="50" charset="-128"/>
                  <a:cs typeface="メイリオ" pitchFamily="50" charset="-128"/>
                </a:rPr>
                <a:t>スイートポテト</a:t>
              </a:r>
            </a:p>
          </p:txBody>
        </p:sp>
        <p:sp>
          <p:nvSpPr>
            <p:cNvPr id="21" name="テキスト ボックス 20"/>
            <p:cNvSpPr txBox="1"/>
            <p:nvPr/>
          </p:nvSpPr>
          <p:spPr>
            <a:xfrm>
              <a:off x="472553" y="5888186"/>
              <a:ext cx="940224" cy="400110"/>
            </a:xfrm>
            <a:prstGeom prst="rect">
              <a:avLst/>
            </a:prstGeom>
            <a:noFill/>
          </p:spPr>
          <p:txBody>
            <a:bodyPr wrap="square">
              <a:spAutoFit/>
            </a:bodyPr>
            <a:lstStyle/>
            <a:p>
              <a:pPr>
                <a:defRPr/>
              </a:pPr>
              <a:r>
                <a:rPr lang="en-US" altLang="ja-JP" sz="1000" dirty="0">
                  <a:latin typeface="メイリオ" pitchFamily="50" charset="-128"/>
                  <a:ea typeface="メイリオ" pitchFamily="50" charset="-128"/>
                  <a:cs typeface="メイリオ" pitchFamily="50" charset="-128"/>
                </a:rPr>
                <a:t>1</a:t>
              </a:r>
              <a:r>
                <a:rPr lang="ja-JP" altLang="en-US" sz="1000" dirty="0">
                  <a:latin typeface="メイリオ" pitchFamily="50" charset="-128"/>
                  <a:ea typeface="メイリオ" pitchFamily="50" charset="-128"/>
                  <a:cs typeface="メイリオ" pitchFamily="50" charset="-128"/>
                </a:rPr>
                <a:t>個　</a:t>
              </a:r>
              <a:r>
                <a:rPr lang="en-US" altLang="ja-JP" sz="1000" dirty="0">
                  <a:latin typeface="メイリオ" pitchFamily="50" charset="-128"/>
                  <a:ea typeface="メイリオ" pitchFamily="50" charset="-128"/>
                  <a:cs typeface="メイリオ" pitchFamily="50" charset="-128"/>
                </a:rPr>
                <a:t>50g</a:t>
              </a:r>
              <a:r>
                <a:rPr lang="ja-JP" altLang="en-US" sz="1000" dirty="0">
                  <a:latin typeface="メイリオ" pitchFamily="50" charset="-128"/>
                  <a:ea typeface="メイリオ" pitchFamily="50" charset="-128"/>
                  <a:cs typeface="メイリオ" pitchFamily="50" charset="-128"/>
                </a:rPr>
                <a:t>　</a:t>
              </a:r>
              <a:endParaRPr lang="en-US" altLang="ja-JP" sz="1000" dirty="0">
                <a:latin typeface="メイリオ" pitchFamily="50" charset="-128"/>
                <a:ea typeface="メイリオ" pitchFamily="50" charset="-128"/>
                <a:cs typeface="メイリオ" pitchFamily="50" charset="-128"/>
              </a:endParaRPr>
            </a:p>
            <a:p>
              <a:pPr>
                <a:defRPr/>
              </a:pPr>
              <a:r>
                <a:rPr lang="en-US" altLang="ja-JP" sz="1000" dirty="0">
                  <a:latin typeface="メイリオ" pitchFamily="50" charset="-128"/>
                  <a:ea typeface="メイリオ" pitchFamily="50" charset="-128"/>
                  <a:cs typeface="メイリオ" pitchFamily="50" charset="-128"/>
                </a:rPr>
                <a:t>141kcal</a:t>
              </a:r>
              <a:endParaRPr lang="ja-JP" altLang="en-US" sz="1000" dirty="0">
                <a:latin typeface="メイリオ" pitchFamily="50" charset="-128"/>
                <a:ea typeface="メイリオ" pitchFamily="50" charset="-128"/>
                <a:cs typeface="メイリオ" pitchFamily="50" charset="-128"/>
              </a:endParaRPr>
            </a:p>
          </p:txBody>
        </p:sp>
        <p:pic>
          <p:nvPicPr>
            <p:cNvPr id="22" name="図 77" descr="スイートポテト2.gif"/>
            <p:cNvPicPr>
              <a:picLocks noChangeAspect="1"/>
            </p:cNvPicPr>
            <p:nvPr/>
          </p:nvPicPr>
          <p:blipFill>
            <a:blip r:embed="rId6" cstate="print"/>
            <a:srcRect/>
            <a:stretch>
              <a:fillRect/>
            </a:stretch>
          </p:blipFill>
          <p:spPr bwMode="auto">
            <a:xfrm>
              <a:off x="622277" y="5410737"/>
              <a:ext cx="574566" cy="501422"/>
            </a:xfrm>
            <a:prstGeom prst="rect">
              <a:avLst/>
            </a:prstGeom>
            <a:noFill/>
            <a:ln w="9525">
              <a:noFill/>
              <a:miter lim="800000"/>
              <a:headEnd/>
              <a:tailEnd/>
            </a:ln>
          </p:spPr>
        </p:pic>
        <p:sp>
          <p:nvSpPr>
            <p:cNvPr id="24" name="テキスト ボックス 23"/>
            <p:cNvSpPr txBox="1"/>
            <p:nvPr/>
          </p:nvSpPr>
          <p:spPr>
            <a:xfrm>
              <a:off x="2134084" y="5897273"/>
              <a:ext cx="934876" cy="415498"/>
            </a:xfrm>
            <a:prstGeom prst="rect">
              <a:avLst/>
            </a:prstGeom>
            <a:noFill/>
          </p:spPr>
          <p:txBody>
            <a:bodyPr wrap="square">
              <a:spAutoFit/>
            </a:bodyPr>
            <a:lstStyle/>
            <a:p>
              <a:pPr>
                <a:defRPr/>
              </a:pPr>
              <a:r>
                <a:rPr lang="en-US" altLang="ja-JP" sz="1050" dirty="0">
                  <a:latin typeface="メイリオ" pitchFamily="50" charset="-128"/>
                  <a:ea typeface="メイリオ" pitchFamily="50" charset="-128"/>
                  <a:cs typeface="メイリオ" pitchFamily="50" charset="-128"/>
                </a:rPr>
                <a:t>1/2</a:t>
              </a:r>
              <a:r>
                <a:rPr lang="ja-JP" altLang="en-US" sz="1050" dirty="0">
                  <a:latin typeface="メイリオ" pitchFamily="50" charset="-128"/>
                  <a:ea typeface="メイリオ" pitchFamily="50" charset="-128"/>
                  <a:cs typeface="メイリオ" pitchFamily="50" charset="-128"/>
                </a:rPr>
                <a:t>本　</a:t>
              </a:r>
              <a:r>
                <a:rPr lang="en-US" altLang="ja-JP" sz="1050" dirty="0">
                  <a:latin typeface="メイリオ" pitchFamily="50" charset="-128"/>
                  <a:ea typeface="メイリオ" pitchFamily="50" charset="-128"/>
                  <a:cs typeface="メイリオ" pitchFamily="50" charset="-128"/>
                </a:rPr>
                <a:t>80g</a:t>
              </a:r>
              <a:r>
                <a:rPr lang="ja-JP" altLang="en-US" sz="1050" dirty="0">
                  <a:latin typeface="メイリオ" pitchFamily="50" charset="-128"/>
                  <a:ea typeface="メイリオ" pitchFamily="50" charset="-128"/>
                  <a:cs typeface="メイリオ" pitchFamily="50" charset="-128"/>
                </a:rPr>
                <a:t>　</a:t>
              </a:r>
              <a:endParaRPr lang="en-US" altLang="ja-JP" sz="1050" dirty="0">
                <a:latin typeface="メイリオ" pitchFamily="50" charset="-128"/>
                <a:ea typeface="メイリオ" pitchFamily="50" charset="-128"/>
                <a:cs typeface="メイリオ" pitchFamily="50" charset="-128"/>
              </a:endParaRPr>
            </a:p>
            <a:p>
              <a:pPr>
                <a:defRPr/>
              </a:pPr>
              <a:r>
                <a:rPr lang="en-US" altLang="ja-JP" sz="1050" dirty="0">
                  <a:latin typeface="メイリオ" pitchFamily="50" charset="-128"/>
                  <a:ea typeface="メイリオ" pitchFamily="50" charset="-128"/>
                  <a:cs typeface="メイリオ" pitchFamily="50" charset="-128"/>
                </a:rPr>
                <a:t>105kcal</a:t>
              </a:r>
              <a:endParaRPr lang="ja-JP" altLang="en-US" sz="1050" dirty="0">
                <a:latin typeface="メイリオ" pitchFamily="50" charset="-128"/>
                <a:ea typeface="メイリオ" pitchFamily="50" charset="-128"/>
                <a:cs typeface="メイリオ" pitchFamily="50" charset="-128"/>
              </a:endParaRPr>
            </a:p>
          </p:txBody>
        </p:sp>
        <p:sp>
          <p:nvSpPr>
            <p:cNvPr id="25" name="テキスト ボックス 24"/>
            <p:cNvSpPr txBox="1"/>
            <p:nvPr/>
          </p:nvSpPr>
          <p:spPr>
            <a:xfrm>
              <a:off x="2167483" y="5233210"/>
              <a:ext cx="1615966" cy="253916"/>
            </a:xfrm>
            <a:prstGeom prst="rect">
              <a:avLst/>
            </a:prstGeom>
            <a:noFill/>
          </p:spPr>
          <p:txBody>
            <a:bodyPr>
              <a:spAutoFit/>
            </a:bodyPr>
            <a:lstStyle/>
            <a:p>
              <a:pPr>
                <a:defRPr/>
              </a:pPr>
              <a:r>
                <a:rPr lang="ja-JP" altLang="en-US" sz="1050" dirty="0">
                  <a:latin typeface="メイリオ" pitchFamily="50" charset="-128"/>
                  <a:ea typeface="メイリオ" pitchFamily="50" charset="-128"/>
                  <a:cs typeface="メイリオ" pitchFamily="50" charset="-128"/>
                </a:rPr>
                <a:t>ふかし芋</a:t>
              </a:r>
            </a:p>
          </p:txBody>
        </p:sp>
        <p:sp>
          <p:nvSpPr>
            <p:cNvPr id="26" name="ストライプ矢印 25"/>
            <p:cNvSpPr/>
            <p:nvPr/>
          </p:nvSpPr>
          <p:spPr bwMode="auto">
            <a:xfrm>
              <a:off x="1286969" y="5414356"/>
              <a:ext cx="831923" cy="411323"/>
            </a:xfrm>
            <a:prstGeom prst="stripedRightArrow">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27" name="テキスト ボックス 26"/>
            <p:cNvSpPr txBox="1">
              <a:spLocks noChangeArrowheads="1"/>
            </p:cNvSpPr>
            <p:nvPr/>
          </p:nvSpPr>
          <p:spPr bwMode="auto">
            <a:xfrm>
              <a:off x="1303431" y="5500537"/>
              <a:ext cx="1330179" cy="186948"/>
            </a:xfrm>
            <a:prstGeom prst="rect">
              <a:avLst/>
            </a:prstGeom>
            <a:noFill/>
            <a:ln w="9525">
              <a:noFill/>
              <a:miter lim="800000"/>
              <a:headEnd/>
              <a:tailEnd/>
            </a:ln>
          </p:spPr>
          <p:txBody>
            <a:bodyPr>
              <a:spAutoFit/>
            </a:bodyPr>
            <a:lstStyle/>
            <a:p>
              <a:r>
                <a:rPr lang="ja-JP" altLang="en-US" sz="1000" b="1" dirty="0" smtClean="0">
                  <a:solidFill>
                    <a:schemeClr val="bg1"/>
                  </a:solidFill>
                  <a:latin typeface="HG丸ｺﾞｼｯｸM-PRO" pitchFamily="50" charset="-128"/>
                  <a:ea typeface="HG丸ｺﾞｼｯｸM-PRO" pitchFamily="50" charset="-128"/>
                </a:rPr>
                <a:t>－</a:t>
              </a:r>
              <a:r>
                <a:rPr lang="en-US" altLang="ja-JP" sz="1000" b="1" dirty="0" smtClean="0">
                  <a:solidFill>
                    <a:schemeClr val="bg1"/>
                  </a:solidFill>
                  <a:latin typeface="HG丸ｺﾞｼｯｸM-PRO" pitchFamily="50" charset="-128"/>
                  <a:ea typeface="HG丸ｺﾞｼｯｸM-PRO" pitchFamily="50" charset="-128"/>
                </a:rPr>
                <a:t>35kcal</a:t>
              </a:r>
              <a:endParaRPr lang="ja-JP" altLang="en-US" sz="1000" b="1" dirty="0">
                <a:solidFill>
                  <a:schemeClr val="bg1"/>
                </a:solidFill>
                <a:latin typeface="HG丸ｺﾞｼｯｸM-PRO" pitchFamily="50" charset="-128"/>
                <a:ea typeface="HG丸ｺﾞｼｯｸM-PRO" pitchFamily="50" charset="-128"/>
              </a:endParaRPr>
            </a:p>
          </p:txBody>
        </p:sp>
        <p:pic>
          <p:nvPicPr>
            <p:cNvPr id="28" name="図 27" descr="43424143.jpg"/>
            <p:cNvPicPr>
              <a:picLocks noChangeAspect="1"/>
            </p:cNvPicPr>
            <p:nvPr/>
          </p:nvPicPr>
          <p:blipFill>
            <a:blip r:embed="rId7" cstate="print"/>
            <a:srcRect t="21326" b="15402"/>
            <a:stretch>
              <a:fillRect/>
            </a:stretch>
          </p:blipFill>
          <p:spPr>
            <a:xfrm>
              <a:off x="3868525" y="5430076"/>
              <a:ext cx="893938" cy="493604"/>
            </a:xfrm>
            <a:prstGeom prst="rect">
              <a:avLst/>
            </a:prstGeom>
          </p:spPr>
        </p:pic>
        <p:pic>
          <p:nvPicPr>
            <p:cNvPr id="29" name="図 28" descr="apple1.png"/>
            <p:cNvPicPr>
              <a:picLocks noChangeAspect="1"/>
            </p:cNvPicPr>
            <p:nvPr/>
          </p:nvPicPr>
          <p:blipFill>
            <a:blip r:embed="rId8" cstate="print"/>
            <a:stretch>
              <a:fillRect/>
            </a:stretch>
          </p:blipFill>
          <p:spPr>
            <a:xfrm>
              <a:off x="5630642" y="5417803"/>
              <a:ext cx="546210" cy="500510"/>
            </a:xfrm>
            <a:prstGeom prst="rect">
              <a:avLst/>
            </a:prstGeom>
          </p:spPr>
        </p:pic>
        <p:sp>
          <p:nvSpPr>
            <p:cNvPr id="30" name="テキスト ボックス 29"/>
            <p:cNvSpPr txBox="1"/>
            <p:nvPr/>
          </p:nvSpPr>
          <p:spPr>
            <a:xfrm>
              <a:off x="3866014" y="5236659"/>
              <a:ext cx="1615966" cy="261610"/>
            </a:xfrm>
            <a:prstGeom prst="rect">
              <a:avLst/>
            </a:prstGeom>
            <a:noFill/>
          </p:spPr>
          <p:txBody>
            <a:bodyPr>
              <a:spAutoFit/>
            </a:bodyPr>
            <a:lstStyle/>
            <a:p>
              <a:pPr>
                <a:defRPr/>
              </a:pPr>
              <a:r>
                <a:rPr lang="ja-JP" altLang="en-US" sz="1100" dirty="0" smtClean="0">
                  <a:latin typeface="メイリオ" pitchFamily="50" charset="-128"/>
                  <a:ea typeface="メイリオ" pitchFamily="50" charset="-128"/>
                  <a:cs typeface="メイリオ" pitchFamily="50" charset="-128"/>
                </a:rPr>
                <a:t>アップルパイ</a:t>
              </a:r>
              <a:endParaRPr lang="ja-JP" altLang="en-US" sz="1100" dirty="0">
                <a:latin typeface="メイリオ" pitchFamily="50" charset="-128"/>
                <a:ea typeface="メイリオ" pitchFamily="50" charset="-128"/>
                <a:cs typeface="メイリオ" pitchFamily="50" charset="-128"/>
              </a:endParaRPr>
            </a:p>
          </p:txBody>
        </p:sp>
        <p:sp>
          <p:nvSpPr>
            <p:cNvPr id="31" name="テキスト ボックス 30"/>
            <p:cNvSpPr txBox="1"/>
            <p:nvPr/>
          </p:nvSpPr>
          <p:spPr>
            <a:xfrm>
              <a:off x="3847717" y="5888186"/>
              <a:ext cx="1165459" cy="400110"/>
            </a:xfrm>
            <a:prstGeom prst="rect">
              <a:avLst/>
            </a:prstGeom>
            <a:noFill/>
          </p:spPr>
          <p:txBody>
            <a:bodyPr wrap="square">
              <a:spAutoFit/>
            </a:bodyPr>
            <a:lstStyle/>
            <a:p>
              <a:pPr>
                <a:defRPr/>
              </a:pPr>
              <a:r>
                <a:rPr lang="en-US" altLang="ja-JP" sz="1000" dirty="0" smtClean="0">
                  <a:latin typeface="メイリオ" pitchFamily="50" charset="-128"/>
                  <a:ea typeface="メイリオ" pitchFamily="50" charset="-128"/>
                  <a:cs typeface="メイリオ" pitchFamily="50" charset="-128"/>
                </a:rPr>
                <a:t>1</a:t>
              </a:r>
              <a:r>
                <a:rPr lang="ja-JP" altLang="en-US" sz="1000" dirty="0" smtClean="0">
                  <a:latin typeface="メイリオ" pitchFamily="50" charset="-128"/>
                  <a:ea typeface="メイリオ" pitchFamily="50" charset="-128"/>
                  <a:cs typeface="メイリオ" pitchFamily="50" charset="-128"/>
                </a:rPr>
                <a:t>カット</a:t>
              </a:r>
              <a:r>
                <a:rPr lang="ja-JP" altLang="en-US" sz="1000" dirty="0">
                  <a:latin typeface="メイリオ" pitchFamily="50" charset="-128"/>
                  <a:ea typeface="メイリオ" pitchFamily="50" charset="-128"/>
                  <a:cs typeface="メイリオ" pitchFamily="50" charset="-128"/>
                </a:rPr>
                <a:t>　</a:t>
              </a:r>
              <a:r>
                <a:rPr lang="en-US" altLang="ja-JP" sz="1000" dirty="0" smtClean="0">
                  <a:latin typeface="メイリオ" pitchFamily="50" charset="-128"/>
                  <a:ea typeface="メイリオ" pitchFamily="50" charset="-128"/>
                  <a:cs typeface="メイリオ" pitchFamily="50" charset="-128"/>
                </a:rPr>
                <a:t>130g</a:t>
              </a:r>
              <a:r>
                <a:rPr lang="ja-JP" altLang="en-US" sz="1000" dirty="0">
                  <a:latin typeface="メイリオ" pitchFamily="50" charset="-128"/>
                  <a:ea typeface="メイリオ" pitchFamily="50" charset="-128"/>
                  <a:cs typeface="メイリオ" pitchFamily="50" charset="-128"/>
                </a:rPr>
                <a:t>　</a:t>
              </a:r>
              <a:endParaRPr lang="en-US" altLang="ja-JP" sz="1000" dirty="0">
                <a:latin typeface="メイリオ" pitchFamily="50" charset="-128"/>
                <a:ea typeface="メイリオ" pitchFamily="50" charset="-128"/>
                <a:cs typeface="メイリオ" pitchFamily="50" charset="-128"/>
              </a:endParaRPr>
            </a:p>
            <a:p>
              <a:pPr>
                <a:defRPr/>
              </a:pPr>
              <a:r>
                <a:rPr lang="en-US" altLang="ja-JP" sz="1000" dirty="0" smtClean="0">
                  <a:latin typeface="メイリオ" pitchFamily="50" charset="-128"/>
                  <a:ea typeface="メイリオ" pitchFamily="50" charset="-128"/>
                  <a:cs typeface="メイリオ" pitchFamily="50" charset="-128"/>
                </a:rPr>
                <a:t>395kcal</a:t>
              </a:r>
              <a:endParaRPr lang="ja-JP" altLang="en-US" sz="1000" dirty="0">
                <a:latin typeface="メイリオ" pitchFamily="50" charset="-128"/>
                <a:ea typeface="メイリオ" pitchFamily="50" charset="-128"/>
                <a:cs typeface="メイリオ" pitchFamily="50" charset="-128"/>
              </a:endParaRPr>
            </a:p>
          </p:txBody>
        </p:sp>
        <p:sp>
          <p:nvSpPr>
            <p:cNvPr id="32" name="ストライプ矢印 31"/>
            <p:cNvSpPr/>
            <p:nvPr/>
          </p:nvSpPr>
          <p:spPr bwMode="auto">
            <a:xfrm>
              <a:off x="4799729" y="5505863"/>
              <a:ext cx="831923" cy="411323"/>
            </a:xfrm>
            <a:prstGeom prst="stripedRightArrow">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33" name="テキスト ボックス 32"/>
            <p:cNvSpPr txBox="1">
              <a:spLocks noChangeArrowheads="1"/>
            </p:cNvSpPr>
            <p:nvPr/>
          </p:nvSpPr>
          <p:spPr bwMode="auto">
            <a:xfrm>
              <a:off x="4816207" y="5592037"/>
              <a:ext cx="1330179" cy="175264"/>
            </a:xfrm>
            <a:prstGeom prst="rect">
              <a:avLst/>
            </a:prstGeom>
            <a:noFill/>
            <a:ln w="9525">
              <a:noFill/>
              <a:miter lim="800000"/>
              <a:headEnd/>
              <a:tailEnd/>
            </a:ln>
          </p:spPr>
          <p:txBody>
            <a:bodyPr>
              <a:spAutoFit/>
            </a:bodyPr>
            <a:lstStyle/>
            <a:p>
              <a:r>
                <a:rPr lang="ja-JP" altLang="en-US" sz="900" b="1" dirty="0" smtClean="0">
                  <a:solidFill>
                    <a:schemeClr val="bg1"/>
                  </a:solidFill>
                  <a:latin typeface="HG丸ｺﾞｼｯｸM-PRO" pitchFamily="50" charset="-128"/>
                  <a:ea typeface="HG丸ｺﾞｼｯｸM-PRO" pitchFamily="50" charset="-128"/>
                </a:rPr>
                <a:t>－</a:t>
              </a:r>
              <a:r>
                <a:rPr lang="en-US" altLang="ja-JP" sz="900" b="1" dirty="0" smtClean="0">
                  <a:solidFill>
                    <a:schemeClr val="bg1"/>
                  </a:solidFill>
                  <a:latin typeface="HG丸ｺﾞｼｯｸM-PRO" pitchFamily="50" charset="-128"/>
                  <a:ea typeface="HG丸ｺﾞｼｯｸM-PRO" pitchFamily="50" charset="-128"/>
                </a:rPr>
                <a:t>250kcal</a:t>
              </a:r>
              <a:endParaRPr lang="ja-JP" altLang="en-US" sz="900" b="1" dirty="0">
                <a:solidFill>
                  <a:schemeClr val="bg1"/>
                </a:solidFill>
                <a:latin typeface="HG丸ｺﾞｼｯｸM-PRO" pitchFamily="50" charset="-128"/>
                <a:ea typeface="HG丸ｺﾞｼｯｸM-PRO" pitchFamily="50" charset="-128"/>
              </a:endParaRPr>
            </a:p>
          </p:txBody>
        </p:sp>
        <p:sp>
          <p:nvSpPr>
            <p:cNvPr id="37" name="正方形/長方形 36"/>
            <p:cNvSpPr/>
            <p:nvPr/>
          </p:nvSpPr>
          <p:spPr>
            <a:xfrm>
              <a:off x="5445224" y="5940152"/>
              <a:ext cx="1080120" cy="415498"/>
            </a:xfrm>
            <a:prstGeom prst="rect">
              <a:avLst/>
            </a:prstGeom>
          </p:spPr>
          <p:txBody>
            <a:bodyPr wrap="square">
              <a:spAutoFit/>
            </a:bodyPr>
            <a:lstStyle/>
            <a:p>
              <a:r>
                <a:rPr lang="ja-JP" altLang="en-US" sz="1050" dirty="0" smtClean="0">
                  <a:latin typeface="メイリオ" pitchFamily="50" charset="-128"/>
                  <a:ea typeface="メイリオ" pitchFamily="50" charset="-128"/>
                  <a:cs typeface="メイリオ" pitchFamily="50" charset="-128"/>
                </a:rPr>
                <a:t>１個　</a:t>
              </a:r>
              <a:r>
                <a:rPr lang="en-US" altLang="ja-JP" sz="1050" dirty="0" smtClean="0">
                  <a:latin typeface="メイリオ" pitchFamily="50" charset="-128"/>
                  <a:ea typeface="メイリオ" pitchFamily="50" charset="-128"/>
                  <a:cs typeface="メイリオ" pitchFamily="50" charset="-128"/>
                </a:rPr>
                <a:t>315g</a:t>
              </a:r>
            </a:p>
            <a:p>
              <a:r>
                <a:rPr lang="ja-JP" altLang="en-US" sz="1050" dirty="0" smtClean="0">
                  <a:latin typeface="メイリオ" pitchFamily="50" charset="-128"/>
                  <a:ea typeface="メイリオ" pitchFamily="50" charset="-128"/>
                  <a:cs typeface="メイリオ" pitchFamily="50" charset="-128"/>
                </a:rPr>
                <a:t>　</a:t>
              </a:r>
              <a:r>
                <a:rPr lang="en-US" altLang="ja-JP" sz="1050" dirty="0" smtClean="0">
                  <a:latin typeface="メイリオ" pitchFamily="50" charset="-128"/>
                  <a:ea typeface="メイリオ" pitchFamily="50" charset="-128"/>
                  <a:cs typeface="メイリオ" pitchFamily="50" charset="-128"/>
                </a:rPr>
                <a:t>145kcal</a:t>
              </a:r>
              <a:endParaRPr lang="ja-JP" altLang="en-US" sz="1050" dirty="0">
                <a:latin typeface="メイリオ" pitchFamily="50" charset="-128"/>
                <a:ea typeface="メイリオ" pitchFamily="50" charset="-128"/>
                <a:cs typeface="メイリオ" pitchFamily="50" charset="-128"/>
              </a:endParaRPr>
            </a:p>
          </p:txBody>
        </p:sp>
        <p:sp>
          <p:nvSpPr>
            <p:cNvPr id="38" name="正方形/長方形 37"/>
            <p:cNvSpPr/>
            <p:nvPr/>
          </p:nvSpPr>
          <p:spPr>
            <a:xfrm>
              <a:off x="5562754" y="5185403"/>
              <a:ext cx="890582" cy="253916"/>
            </a:xfrm>
            <a:prstGeom prst="rect">
              <a:avLst/>
            </a:prstGeom>
          </p:spPr>
          <p:txBody>
            <a:bodyPr wrap="square">
              <a:spAutoFit/>
            </a:bodyPr>
            <a:lstStyle/>
            <a:p>
              <a:r>
                <a:rPr lang="ja-JP" altLang="en-US" sz="1050" dirty="0" smtClean="0">
                  <a:latin typeface="メイリオ" pitchFamily="50" charset="-128"/>
                  <a:ea typeface="メイリオ" pitchFamily="50" charset="-128"/>
                  <a:cs typeface="メイリオ" pitchFamily="50" charset="-128"/>
                </a:rPr>
                <a:t>りんご生</a:t>
              </a:r>
              <a:endParaRPr lang="ja-JP" altLang="en-US" sz="1050" dirty="0">
                <a:latin typeface="メイリオ" pitchFamily="50" charset="-128"/>
                <a:ea typeface="メイリオ" pitchFamily="50" charset="-128"/>
                <a:cs typeface="メイリオ" pitchFamily="50" charset="-128"/>
              </a:endParaRPr>
            </a:p>
          </p:txBody>
        </p:sp>
      </p:grpSp>
      <p:sp>
        <p:nvSpPr>
          <p:cNvPr id="42" name="Rectangle 2"/>
          <p:cNvSpPr txBox="1">
            <a:spLocks noChangeArrowheads="1"/>
          </p:cNvSpPr>
          <p:nvPr/>
        </p:nvSpPr>
        <p:spPr>
          <a:xfrm>
            <a:off x="4149080" y="2555776"/>
            <a:ext cx="2592288" cy="216024"/>
          </a:xfrm>
          <a:prstGeom prst="rect">
            <a:avLst/>
          </a:prstGeom>
        </p:spPr>
        <p:txBody>
          <a:bodyPr/>
          <a:lstStyle/>
          <a:p>
            <a:pPr lvl="0" algn="ctr" eaLnBrk="0" hangingPunct="0">
              <a:defRPr/>
            </a:pPr>
            <a:r>
              <a:rPr lang="ja-JP" altLang="en-US" sz="1200" b="1" kern="0" dirty="0" smtClean="0">
                <a:latin typeface="メイリオ" pitchFamily="50" charset="-128"/>
                <a:ea typeface="メイリオ" pitchFamily="50" charset="-128"/>
                <a:cs typeface="メイリオ" pitchFamily="50" charset="-128"/>
              </a:rPr>
              <a:t>野菜から食べると血糖値に効果的</a:t>
            </a:r>
            <a:endParaRPr lang="en-US" altLang="ja-JP" sz="1200" b="1" dirty="0" smtClean="0">
              <a:latin typeface="メイリオ" pitchFamily="50" charset="-128"/>
              <a:ea typeface="メイリオ" pitchFamily="50" charset="-128"/>
              <a:cs typeface="メイリオ" pitchFamily="50" charset="-128"/>
            </a:endParaRPr>
          </a:p>
        </p:txBody>
      </p:sp>
      <p:pic>
        <p:nvPicPr>
          <p:cNvPr id="43" name="図 42"/>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4293096" y="2843808"/>
            <a:ext cx="2339243" cy="1656184"/>
          </a:xfrm>
          <a:prstGeom prst="rect">
            <a:avLst/>
          </a:prstGeom>
        </p:spPr>
      </p:pic>
      <p:sp>
        <p:nvSpPr>
          <p:cNvPr id="44" name="テキスト ボックス 43"/>
          <p:cNvSpPr txBox="1"/>
          <p:nvPr/>
        </p:nvSpPr>
        <p:spPr>
          <a:xfrm>
            <a:off x="4797152" y="4499992"/>
            <a:ext cx="1844824" cy="215444"/>
          </a:xfrm>
          <a:prstGeom prst="rect">
            <a:avLst/>
          </a:prstGeom>
          <a:noFill/>
        </p:spPr>
        <p:txBody>
          <a:bodyPr wrap="square" rtlCol="0">
            <a:spAutoFit/>
          </a:bodyPr>
          <a:lstStyle/>
          <a:p>
            <a:pPr algn="r"/>
            <a:r>
              <a:rPr lang="ja-JP" altLang="en-US" sz="800" dirty="0" smtClean="0">
                <a:latin typeface="メイリオ" panose="020B0604030504040204" pitchFamily="50" charset="-128"/>
                <a:ea typeface="メイリオ" panose="020B0604030504040204" pitchFamily="50" charset="-128"/>
              </a:rPr>
              <a:t>参照：糖尿病ネットワーク</a:t>
            </a:r>
            <a:endParaRPr kumimoji="1" lang="ja-JP" altLang="en-US" sz="800" dirty="0">
              <a:latin typeface="メイリオ" panose="020B0604030504040204" pitchFamily="50" charset="-128"/>
              <a:ea typeface="メイリオ" panose="020B0604030504040204" pitchFamily="50" charset="-128"/>
            </a:endParaRPr>
          </a:p>
        </p:txBody>
      </p:sp>
      <p:pic>
        <p:nvPicPr>
          <p:cNvPr id="2" name="Picture 4" descr="http://3.bp.blogspot.com/-s8EhyjlFdlE/V4whXXYkadI/AAAAAAAA8Wc/x308j8eEZRY47DXVgDsb6roXv0WA9zKYACLcB/s800/sport_walking_woman.png"/>
          <p:cNvPicPr>
            <a:picLocks noChangeAspect="1" noChangeArrowheads="1"/>
          </p:cNvPicPr>
          <p:nvPr/>
        </p:nvPicPr>
        <p:blipFill>
          <a:blip r:embed="rId10" cstate="print"/>
          <a:srcRect/>
          <a:stretch>
            <a:fillRect/>
          </a:stretch>
        </p:blipFill>
        <p:spPr bwMode="auto">
          <a:xfrm>
            <a:off x="5733256" y="7380312"/>
            <a:ext cx="946845" cy="1369757"/>
          </a:xfrm>
          <a:prstGeom prst="rect">
            <a:avLst/>
          </a:prstGeom>
          <a:noFill/>
        </p:spPr>
      </p:pic>
      <p:sp>
        <p:nvSpPr>
          <p:cNvPr id="45" name="正方形/長方形 44"/>
          <p:cNvSpPr/>
          <p:nvPr/>
        </p:nvSpPr>
        <p:spPr>
          <a:xfrm>
            <a:off x="2780928" y="8748464"/>
            <a:ext cx="3024336" cy="253916"/>
          </a:xfrm>
          <a:prstGeom prst="rect">
            <a:avLst/>
          </a:prstGeom>
        </p:spPr>
        <p:txBody>
          <a:bodyPr wrap="square">
            <a:spAutoFit/>
          </a:bodyPr>
          <a:lstStyle/>
          <a:p>
            <a:r>
              <a:rPr lang="ja-JP" altLang="en-US" sz="1050" b="1" dirty="0" smtClean="0">
                <a:latin typeface="メイリオ" pitchFamily="50" charset="-128"/>
                <a:ea typeface="メイリオ" pitchFamily="50" charset="-128"/>
                <a:cs typeface="メイリオ" pitchFamily="50" charset="-128"/>
              </a:rPr>
              <a:t>食後に運動すると血糖が下がっています</a:t>
            </a:r>
            <a:endParaRPr lang="ja-JP" altLang="en-US" sz="1050" b="1" dirty="0">
              <a:latin typeface="メイリオ" pitchFamily="50" charset="-128"/>
              <a:ea typeface="メイリオ" pitchFamily="50" charset="-128"/>
              <a:cs typeface="メイリオ" pitchFamily="50" charset="-128"/>
            </a:endParaRPr>
          </a:p>
        </p:txBody>
      </p:sp>
      <p:sp>
        <p:nvSpPr>
          <p:cNvPr id="46" name="円/楕円 45"/>
          <p:cNvSpPr/>
          <p:nvPr/>
        </p:nvSpPr>
        <p:spPr>
          <a:xfrm>
            <a:off x="3717032" y="7524328"/>
            <a:ext cx="288032" cy="216024"/>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rgbClr val="FF0000"/>
              </a:solidFill>
            </a:endParaRPr>
          </a:p>
        </p:txBody>
      </p:sp>
      <p:sp>
        <p:nvSpPr>
          <p:cNvPr id="48" name="円/楕円 47"/>
          <p:cNvSpPr/>
          <p:nvPr/>
        </p:nvSpPr>
        <p:spPr>
          <a:xfrm>
            <a:off x="4941168" y="7524328"/>
            <a:ext cx="288032" cy="216024"/>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rgbClr val="FF0000"/>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1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162</TotalTime>
  <Words>106</Words>
  <Application>Microsoft Office PowerPoint</Application>
  <PresentationFormat>画面に合わせる (4:3)</PresentationFormat>
  <Paragraphs>82</Paragraphs>
  <Slides>3</Slides>
  <Notes>2</Notes>
  <HiddenSlides>0</HiddenSlides>
  <MMClips>0</MMClips>
  <ScaleCrop>false</ScaleCrop>
  <HeadingPairs>
    <vt:vector size="4" baseType="variant">
      <vt:variant>
        <vt:lpstr>テーマ</vt:lpstr>
      </vt:variant>
      <vt:variant>
        <vt:i4>1</vt:i4>
      </vt:variant>
      <vt:variant>
        <vt:lpstr>スライド タイトル</vt:lpstr>
      </vt:variant>
      <vt:variant>
        <vt:i4>3</vt:i4>
      </vt:variant>
    </vt:vector>
  </HeadingPairs>
  <TitlesOfParts>
    <vt:vector size="4" baseType="lpstr">
      <vt:lpstr>1_Office テーマ</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ﾊﾗｼﾏ ﾄﾓｺ</dc:creator>
  <cp:lastModifiedBy>多摩市役所</cp:lastModifiedBy>
  <cp:revision>10</cp:revision>
  <cp:lastPrinted>2017-11-16T02:45:16Z</cp:lastPrinted>
  <dcterms:modified xsi:type="dcterms:W3CDTF">2018-10-17T02:43:38Z</dcterms:modified>
</cp:coreProperties>
</file>