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AB775EB1-7D22-4038-BBCD-54A23713C5D9}" type="datetimeFigureOut">
              <a:rPr kumimoji="1" lang="ja-JP" altLang="en-US" smtClean="0"/>
              <a:t>2020/12/22</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FDD3F276-A7E2-4BC7-A8D7-74802C40D4F9}" type="slidenum">
              <a:rPr kumimoji="1" lang="ja-JP" altLang="en-US" smtClean="0"/>
              <a:t>‹#›</a:t>
            </a:fld>
            <a:endParaRPr kumimoji="1" lang="ja-JP" altLang="en-US"/>
          </a:p>
        </p:txBody>
      </p:sp>
    </p:spTree>
    <p:extLst>
      <p:ext uri="{BB962C8B-B14F-4D97-AF65-F5344CB8AC3E}">
        <p14:creationId xmlns:p14="http://schemas.microsoft.com/office/powerpoint/2010/main" val="40301218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DD3F276-A7E2-4BC7-A8D7-74802C40D4F9}" type="slidenum">
              <a:rPr kumimoji="1" lang="ja-JP" altLang="en-US" smtClean="0"/>
              <a:t>1</a:t>
            </a:fld>
            <a:endParaRPr kumimoji="1" lang="ja-JP" altLang="en-US"/>
          </a:p>
        </p:txBody>
      </p:sp>
    </p:spTree>
    <p:extLst>
      <p:ext uri="{BB962C8B-B14F-4D97-AF65-F5344CB8AC3E}">
        <p14:creationId xmlns:p14="http://schemas.microsoft.com/office/powerpoint/2010/main" val="1997206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718C4CA-53F6-4B8A-B497-11FBB60B90A9}" type="datetime1">
              <a:rPr kumimoji="1" lang="ja-JP" altLang="en-US" smtClean="0"/>
              <a:t>2020/12/22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1298095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8A54BCB-3DE0-4B41-86CF-09822B4B6B53}" type="datetime1">
              <a:rPr kumimoji="1" lang="ja-JP" altLang="en-US" smtClean="0"/>
              <a:t>2020/12/22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1445264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5090CC9-1970-4B82-9855-ECBF9EA51D72}" type="datetime1">
              <a:rPr kumimoji="1" lang="ja-JP" altLang="en-US" smtClean="0"/>
              <a:t>2020/12/22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3348697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EEEFF2D-C216-4D1A-969B-A1B839012054}" type="datetime1">
              <a:rPr kumimoji="1" lang="ja-JP" altLang="en-US" smtClean="0"/>
              <a:t>2020/12/22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345516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06F6646-0A16-4629-9F09-877B791161EC}" type="datetime1">
              <a:rPr kumimoji="1" lang="ja-JP" altLang="en-US" smtClean="0"/>
              <a:t>2020/12/22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76174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57BA148-8A8F-460A-B9AE-7F5F44E71788}" type="datetime1">
              <a:rPr kumimoji="1" lang="ja-JP" altLang="en-US" smtClean="0"/>
              <a:t>2020/12/22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2213495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A13A23-1B08-4EDB-8EB5-F36F8C4D8A3A}" type="datetime1">
              <a:rPr kumimoji="1" lang="ja-JP" altLang="en-US" smtClean="0"/>
              <a:t>2020/12/22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3509974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692B57A-5442-4CB6-813A-DED2DFC3036C}" type="datetime1">
              <a:rPr kumimoji="1" lang="ja-JP" altLang="en-US" smtClean="0"/>
              <a:t>2020/12/22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1691744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7829FF6-6A8C-4029-8BF7-839203DF69D6}" type="datetime1">
              <a:rPr kumimoji="1" lang="ja-JP" altLang="en-US" smtClean="0"/>
              <a:t>2020/12/22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3231250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2CB64BF-CCE2-4943-B2B2-26012D77B3E6}" type="datetime1">
              <a:rPr kumimoji="1" lang="ja-JP" altLang="en-US" smtClean="0"/>
              <a:t>2020/12/22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2360616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025E758-601F-41E7-96D4-115C6668CF8C}" type="datetime1">
              <a:rPr kumimoji="1" lang="ja-JP" altLang="en-US" smtClean="0"/>
              <a:t>2020/12/22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2234014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AE066C-89D5-4498-A547-B93E6856B2D2}" type="datetime1">
              <a:rPr kumimoji="1" lang="ja-JP" altLang="en-US" smtClean="0"/>
              <a:t>2020/12/22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343534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33514" y="965917"/>
            <a:ext cx="11724968" cy="54327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mn-ea"/>
              </a:rPr>
              <a:t>　</a:t>
            </a:r>
            <a:endParaRPr lang="en-US" altLang="ja-JP" sz="1600" dirty="0" smtClean="0">
              <a:solidFill>
                <a:schemeClr val="tx1"/>
              </a:solidFill>
              <a:latin typeface="+mn-ea"/>
            </a:endParaRPr>
          </a:p>
          <a:p>
            <a:r>
              <a:rPr lang="ja-JP" altLang="en-US" sz="1600" dirty="0">
                <a:solidFill>
                  <a:schemeClr val="tx1"/>
                </a:solidFill>
                <a:latin typeface="+mn-ea"/>
              </a:rPr>
              <a:t>　</a:t>
            </a:r>
            <a:r>
              <a:rPr lang="ja-JP" altLang="en-US" sz="1600" dirty="0" smtClean="0">
                <a:solidFill>
                  <a:schemeClr val="tx1"/>
                </a:solidFill>
                <a:latin typeface="+mn-ea"/>
              </a:rPr>
              <a:t>本事業</a:t>
            </a:r>
            <a:r>
              <a:rPr lang="ja-JP" altLang="en-US" sz="1600" dirty="0">
                <a:solidFill>
                  <a:schemeClr val="tx1"/>
                </a:solidFill>
                <a:latin typeface="+mn-ea"/>
              </a:rPr>
              <a:t>の利用を希望する場合は、以下の流れに</a:t>
            </a:r>
            <a:r>
              <a:rPr lang="ja-JP" altLang="en-US" sz="1600" dirty="0" smtClean="0">
                <a:solidFill>
                  <a:schemeClr val="tx1"/>
                </a:solidFill>
                <a:latin typeface="+mn-ea"/>
              </a:rPr>
              <a:t>沿って各期日に併せて所定</a:t>
            </a:r>
            <a:r>
              <a:rPr lang="ja-JP" altLang="en-US" sz="1600" dirty="0">
                <a:solidFill>
                  <a:schemeClr val="tx1"/>
                </a:solidFill>
                <a:latin typeface="+mn-ea"/>
              </a:rPr>
              <a:t>の手続きを行ってください</a:t>
            </a:r>
            <a:r>
              <a:rPr lang="ja-JP" altLang="en-US" sz="1600" dirty="0" smtClean="0">
                <a:solidFill>
                  <a:schemeClr val="tx1"/>
                </a:solidFill>
                <a:latin typeface="+mn-ea"/>
              </a:rPr>
              <a:t>。</a:t>
            </a:r>
            <a:endParaRPr lang="en-US" altLang="ja-JP" sz="1600" dirty="0" smtClean="0">
              <a:solidFill>
                <a:schemeClr val="tx1"/>
              </a:solidFill>
              <a:latin typeface="+mn-ea"/>
            </a:endParaRPr>
          </a:p>
          <a:p>
            <a:endParaRPr lang="en-US" altLang="ja-JP" sz="1600" u="sng" dirty="0">
              <a:solidFill>
                <a:schemeClr val="tx1"/>
              </a:solidFill>
              <a:latin typeface="+mn-ea"/>
            </a:endParaRPr>
          </a:p>
          <a:p>
            <a:endParaRPr lang="en-US" altLang="ja-JP" sz="1600" u="sng" dirty="0" smtClean="0">
              <a:solidFill>
                <a:schemeClr val="tx1"/>
              </a:solidFill>
              <a:latin typeface="+mn-ea"/>
            </a:endParaRPr>
          </a:p>
          <a:p>
            <a:endParaRPr lang="en-US" altLang="ja-JP" sz="1600" u="sng" dirty="0">
              <a:solidFill>
                <a:schemeClr val="tx1"/>
              </a:solidFill>
              <a:latin typeface="+mn-ea"/>
            </a:endParaRPr>
          </a:p>
          <a:p>
            <a:endParaRPr lang="en-US" altLang="ja-JP" sz="1600" u="sng" dirty="0" smtClean="0">
              <a:solidFill>
                <a:schemeClr val="tx1"/>
              </a:solidFill>
              <a:latin typeface="+mn-ea"/>
            </a:endParaRPr>
          </a:p>
          <a:p>
            <a:endParaRPr lang="en-US" altLang="ja-JP" sz="1600" u="sng" dirty="0">
              <a:solidFill>
                <a:schemeClr val="tx1"/>
              </a:solidFill>
              <a:latin typeface="+mn-ea"/>
            </a:endParaRPr>
          </a:p>
          <a:p>
            <a:endParaRPr lang="en-US" altLang="ja-JP" u="sng" dirty="0" smtClean="0">
              <a:solidFill>
                <a:schemeClr val="tx1"/>
              </a:solidFill>
              <a:latin typeface="+mn-ea"/>
            </a:endParaRPr>
          </a:p>
          <a:p>
            <a:endParaRPr lang="en-US" altLang="ja-JP" u="sng" dirty="0">
              <a:solidFill>
                <a:schemeClr val="tx1"/>
              </a:solidFill>
              <a:latin typeface="+mn-ea"/>
            </a:endParaRPr>
          </a:p>
          <a:p>
            <a:endParaRPr lang="en-US" altLang="ja-JP" u="sng" dirty="0" smtClean="0">
              <a:solidFill>
                <a:schemeClr val="tx1"/>
              </a:solidFill>
              <a:latin typeface="+mn-ea"/>
            </a:endParaRPr>
          </a:p>
          <a:p>
            <a:endParaRPr lang="en-US" altLang="ja-JP" u="sng" dirty="0">
              <a:solidFill>
                <a:schemeClr val="tx1"/>
              </a:solidFill>
              <a:latin typeface="+mn-ea"/>
            </a:endParaRPr>
          </a:p>
          <a:p>
            <a:endParaRPr lang="en-US" altLang="ja-JP" u="sng" dirty="0" smtClean="0">
              <a:solidFill>
                <a:schemeClr val="tx1"/>
              </a:solidFill>
              <a:latin typeface="+mn-ea"/>
            </a:endParaRPr>
          </a:p>
          <a:p>
            <a:endParaRPr lang="en-US" altLang="ja-JP" u="sng" dirty="0">
              <a:solidFill>
                <a:schemeClr val="tx1"/>
              </a:solidFill>
              <a:latin typeface="+mn-ea"/>
            </a:endParaRPr>
          </a:p>
          <a:p>
            <a:endParaRPr lang="en-US" altLang="ja-JP" u="sng" dirty="0" smtClean="0">
              <a:solidFill>
                <a:schemeClr val="tx1"/>
              </a:solidFill>
              <a:latin typeface="+mn-ea"/>
            </a:endParaRPr>
          </a:p>
          <a:p>
            <a:endParaRPr lang="en-US" altLang="ja-JP" u="sng" dirty="0">
              <a:solidFill>
                <a:schemeClr val="tx1"/>
              </a:solidFill>
              <a:latin typeface="+mn-ea"/>
            </a:endParaRPr>
          </a:p>
          <a:p>
            <a:endParaRPr lang="en-US" altLang="ja-JP" u="sng" dirty="0" smtClean="0">
              <a:solidFill>
                <a:schemeClr val="tx1"/>
              </a:solidFill>
              <a:latin typeface="+mn-ea"/>
            </a:endParaRPr>
          </a:p>
          <a:p>
            <a:endParaRPr lang="en-US" altLang="ja-JP" u="sng" dirty="0">
              <a:solidFill>
                <a:schemeClr val="tx1"/>
              </a:solidFill>
              <a:latin typeface="+mn-ea"/>
            </a:endParaRPr>
          </a:p>
          <a:p>
            <a:endParaRPr lang="en-US" altLang="ja-JP" u="sng" dirty="0" smtClean="0">
              <a:solidFill>
                <a:schemeClr val="tx1"/>
              </a:solidFill>
              <a:latin typeface="+mn-ea"/>
            </a:endParaRPr>
          </a:p>
          <a:p>
            <a:endParaRPr lang="en-US" altLang="ja-JP" dirty="0">
              <a:solidFill>
                <a:schemeClr val="tx1"/>
              </a:solidFill>
              <a:latin typeface="+mn-ea"/>
            </a:endParaRPr>
          </a:p>
          <a:p>
            <a:endParaRPr lang="en-US" altLang="ja-JP" dirty="0">
              <a:solidFill>
                <a:schemeClr val="tx1"/>
              </a:solidFill>
              <a:latin typeface="+mn-ea"/>
            </a:endParaRPr>
          </a:p>
          <a:p>
            <a:pPr algn="ctr"/>
            <a:endParaRPr kumimoji="1" lang="ja-JP" altLang="en-US" dirty="0">
              <a:solidFill>
                <a:schemeClr val="tx1"/>
              </a:solidFill>
            </a:endParaRPr>
          </a:p>
        </p:txBody>
      </p:sp>
      <p:sp>
        <p:nvSpPr>
          <p:cNvPr id="4" name="テキスト ボックス 3"/>
          <p:cNvSpPr txBox="1"/>
          <p:nvPr/>
        </p:nvSpPr>
        <p:spPr>
          <a:xfrm>
            <a:off x="1" y="172518"/>
            <a:ext cx="12192000" cy="461665"/>
          </a:xfrm>
          <a:prstGeom prst="rect">
            <a:avLst/>
          </a:prstGeom>
          <a:solidFill>
            <a:schemeClr val="tx1"/>
          </a:solidFill>
        </p:spPr>
        <p:txBody>
          <a:bodyPr wrap="square" rtlCol="0">
            <a:spAutoFit/>
          </a:bodyPr>
          <a:lstStyle/>
          <a:p>
            <a:pPr algn="ctr"/>
            <a:r>
              <a:rPr lang="ja-JP" altLang="en-US" sz="2400" b="1" dirty="0" smtClean="0">
                <a:solidFill>
                  <a:schemeClr val="bg1"/>
                </a:solidFill>
                <a:latin typeface="+mn-ea"/>
              </a:rPr>
              <a:t>介護保険事業所へ</a:t>
            </a:r>
            <a:r>
              <a:rPr lang="ja-JP" altLang="en-US" sz="2400" b="1" dirty="0">
                <a:solidFill>
                  <a:schemeClr val="bg1"/>
                </a:solidFill>
                <a:latin typeface="+mn-ea"/>
              </a:rPr>
              <a:t>の</a:t>
            </a:r>
            <a:r>
              <a:rPr lang="en-US" altLang="ja-JP" sz="2400" b="1" dirty="0">
                <a:solidFill>
                  <a:schemeClr val="bg1"/>
                </a:solidFill>
                <a:latin typeface="+mn-ea"/>
              </a:rPr>
              <a:t>PCR</a:t>
            </a:r>
            <a:r>
              <a:rPr lang="ja-JP" altLang="en-US" sz="2400" b="1" dirty="0">
                <a:solidFill>
                  <a:schemeClr val="bg1"/>
                </a:solidFill>
                <a:latin typeface="+mn-ea"/>
              </a:rPr>
              <a:t>検査等に要する経費補助</a:t>
            </a:r>
            <a:r>
              <a:rPr lang="ja-JP" altLang="en-US" sz="2400" b="1" dirty="0" smtClean="0">
                <a:solidFill>
                  <a:schemeClr val="bg1"/>
                </a:solidFill>
                <a:latin typeface="+mn-ea"/>
              </a:rPr>
              <a:t>事業（イメージ）</a:t>
            </a:r>
            <a:endParaRPr kumimoji="1" lang="ja-JP" altLang="en-US" sz="2400" b="1" dirty="0">
              <a:solidFill>
                <a:schemeClr val="bg1"/>
              </a:solidFill>
              <a:latin typeface="+mn-ea"/>
            </a:endParaRPr>
          </a:p>
        </p:txBody>
      </p:sp>
      <p:sp>
        <p:nvSpPr>
          <p:cNvPr id="17" name="正方形/長方形 16"/>
          <p:cNvSpPr/>
          <p:nvPr/>
        </p:nvSpPr>
        <p:spPr>
          <a:xfrm>
            <a:off x="393054" y="1437147"/>
            <a:ext cx="11449176" cy="496149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876214" y="1821381"/>
            <a:ext cx="1538212" cy="1201007"/>
          </a:xfrm>
          <a:prstGeom prst="round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対象者・検査方法等を検討</a:t>
            </a:r>
            <a:endParaRPr kumimoji="1" lang="ja-JP" altLang="en-US" sz="1600" dirty="0">
              <a:solidFill>
                <a:schemeClr val="tx1"/>
              </a:solidFill>
            </a:endParaRPr>
          </a:p>
        </p:txBody>
      </p:sp>
      <p:sp>
        <p:nvSpPr>
          <p:cNvPr id="20" name="右矢印 19"/>
          <p:cNvSpPr/>
          <p:nvPr/>
        </p:nvSpPr>
        <p:spPr>
          <a:xfrm>
            <a:off x="2720645" y="2106351"/>
            <a:ext cx="678287" cy="631065"/>
          </a:xfrm>
          <a:prstGeom prst="rightArrow">
            <a:avLst/>
          </a:prstGeom>
          <a:solidFill>
            <a:schemeClr val="bg1">
              <a:lumMod val="9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1" name="角丸四角形 20"/>
          <p:cNvSpPr/>
          <p:nvPr/>
        </p:nvSpPr>
        <p:spPr>
          <a:xfrm>
            <a:off x="3825212" y="2322014"/>
            <a:ext cx="2113934" cy="695792"/>
          </a:xfrm>
          <a:prstGeom prst="roundRect">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rPr>
              <a:t>市へ「実施</a:t>
            </a:r>
            <a:r>
              <a:rPr lang="ja-JP" altLang="en-US" sz="1600" b="1" dirty="0">
                <a:solidFill>
                  <a:schemeClr val="bg1"/>
                </a:solidFill>
              </a:rPr>
              <a:t>意向及び所要額</a:t>
            </a:r>
            <a:r>
              <a:rPr lang="ja-JP" altLang="en-US" sz="1600" b="1" dirty="0" smtClean="0">
                <a:solidFill>
                  <a:schemeClr val="bg1"/>
                </a:solidFill>
              </a:rPr>
              <a:t>調査票」提出</a:t>
            </a:r>
            <a:endParaRPr kumimoji="1" lang="ja-JP" altLang="en-US" sz="1600" b="1" dirty="0">
              <a:solidFill>
                <a:schemeClr val="bg1"/>
              </a:solidFill>
            </a:endParaRPr>
          </a:p>
        </p:txBody>
      </p:sp>
      <p:sp>
        <p:nvSpPr>
          <p:cNvPr id="22" name="角丸四角形 21"/>
          <p:cNvSpPr/>
          <p:nvPr/>
        </p:nvSpPr>
        <p:spPr>
          <a:xfrm>
            <a:off x="7501624" y="2322014"/>
            <a:ext cx="2862133" cy="716979"/>
          </a:xfrm>
          <a:prstGeom prst="round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検査機関と契約　</a:t>
            </a:r>
            <a:r>
              <a:rPr lang="ja-JP" altLang="en-US" sz="1600" dirty="0" smtClean="0">
                <a:solidFill>
                  <a:schemeClr val="tx1"/>
                </a:solidFill>
              </a:rPr>
              <a:t>又は</a:t>
            </a:r>
            <a:endParaRPr lang="en-US" altLang="ja-JP" sz="1600" dirty="0" smtClean="0">
              <a:solidFill>
                <a:schemeClr val="tx1"/>
              </a:solidFill>
            </a:endParaRPr>
          </a:p>
          <a:p>
            <a:pPr algn="ctr"/>
            <a:r>
              <a:rPr kumimoji="1" lang="ja-JP" altLang="en-US" sz="1600" dirty="0" smtClean="0">
                <a:solidFill>
                  <a:schemeClr val="tx1"/>
                </a:solidFill>
              </a:rPr>
              <a:t>医療機関の検査予約</a:t>
            </a:r>
            <a:endParaRPr kumimoji="1" lang="ja-JP" altLang="en-US" sz="1600" dirty="0">
              <a:solidFill>
                <a:schemeClr val="tx1"/>
              </a:solidFill>
            </a:endParaRPr>
          </a:p>
        </p:txBody>
      </p:sp>
      <p:sp>
        <p:nvSpPr>
          <p:cNvPr id="23" name="角丸四角形 22"/>
          <p:cNvSpPr/>
          <p:nvPr/>
        </p:nvSpPr>
        <p:spPr>
          <a:xfrm>
            <a:off x="1942518" y="3975166"/>
            <a:ext cx="5908229" cy="435635"/>
          </a:xfrm>
          <a:prstGeom prst="roundRect">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rPr>
              <a:t>検査実施　</a:t>
            </a:r>
            <a:r>
              <a:rPr lang="ja-JP" altLang="en-US" sz="1600" b="1" dirty="0" smtClean="0">
                <a:solidFill>
                  <a:schemeClr val="bg1"/>
                </a:solidFill>
              </a:rPr>
              <a:t>・　</a:t>
            </a:r>
            <a:r>
              <a:rPr lang="ja-JP" altLang="en-US" sz="1600" b="1" u="sng" dirty="0" smtClean="0">
                <a:solidFill>
                  <a:schemeClr val="bg1"/>
                </a:solidFill>
              </a:rPr>
              <a:t>履行完了</a:t>
            </a:r>
            <a:endParaRPr kumimoji="1" lang="ja-JP" altLang="en-US" sz="1600" b="1" u="sng" dirty="0">
              <a:solidFill>
                <a:schemeClr val="bg1"/>
              </a:solidFill>
            </a:endParaRPr>
          </a:p>
        </p:txBody>
      </p:sp>
      <p:sp>
        <p:nvSpPr>
          <p:cNvPr id="24" name="右矢印 23"/>
          <p:cNvSpPr/>
          <p:nvPr/>
        </p:nvSpPr>
        <p:spPr>
          <a:xfrm>
            <a:off x="6579333" y="2106351"/>
            <a:ext cx="678287" cy="631065"/>
          </a:xfrm>
          <a:prstGeom prst="rightArrow">
            <a:avLst/>
          </a:prstGeom>
          <a:solidFill>
            <a:schemeClr val="bg1">
              <a:lumMod val="9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5" name="右矢印 24"/>
          <p:cNvSpPr/>
          <p:nvPr/>
        </p:nvSpPr>
        <p:spPr>
          <a:xfrm>
            <a:off x="11018659" y="2106351"/>
            <a:ext cx="678287" cy="631065"/>
          </a:xfrm>
          <a:prstGeom prst="rightArrow">
            <a:avLst/>
          </a:prstGeom>
          <a:solidFill>
            <a:schemeClr val="bg1">
              <a:lumMod val="9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6" name="右矢印 25"/>
          <p:cNvSpPr/>
          <p:nvPr/>
        </p:nvSpPr>
        <p:spPr>
          <a:xfrm>
            <a:off x="537070" y="4580733"/>
            <a:ext cx="678287" cy="631065"/>
          </a:xfrm>
          <a:prstGeom prst="rightArrow">
            <a:avLst/>
          </a:prstGeom>
          <a:solidFill>
            <a:schemeClr val="bg1">
              <a:lumMod val="9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7" name="角丸四角形 26"/>
          <p:cNvSpPr/>
          <p:nvPr/>
        </p:nvSpPr>
        <p:spPr>
          <a:xfrm>
            <a:off x="1942519" y="4812609"/>
            <a:ext cx="5908229" cy="499507"/>
          </a:xfrm>
          <a:prstGeom prst="round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検査結果の受理　</a:t>
            </a:r>
            <a:r>
              <a:rPr lang="ja-JP" altLang="en-US" sz="1600" dirty="0" smtClean="0">
                <a:solidFill>
                  <a:schemeClr val="tx1"/>
                </a:solidFill>
              </a:rPr>
              <a:t>及び　</a:t>
            </a:r>
            <a:r>
              <a:rPr kumimoji="1" lang="ja-JP" altLang="en-US" sz="1600" dirty="0" smtClean="0">
                <a:solidFill>
                  <a:schemeClr val="tx1"/>
                </a:solidFill>
              </a:rPr>
              <a:t>領収書等の受領</a:t>
            </a:r>
            <a:endParaRPr kumimoji="1" lang="ja-JP" altLang="en-US" sz="1600" dirty="0">
              <a:solidFill>
                <a:schemeClr val="tx1"/>
              </a:solidFill>
            </a:endParaRPr>
          </a:p>
        </p:txBody>
      </p:sp>
      <p:sp>
        <p:nvSpPr>
          <p:cNvPr id="28" name="右矢印 27"/>
          <p:cNvSpPr/>
          <p:nvPr/>
        </p:nvSpPr>
        <p:spPr>
          <a:xfrm>
            <a:off x="8273593" y="4580732"/>
            <a:ext cx="678287" cy="631065"/>
          </a:xfrm>
          <a:prstGeom prst="rightArrow">
            <a:avLst/>
          </a:prstGeom>
          <a:solidFill>
            <a:schemeClr val="bg1">
              <a:lumMod val="9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9" name="角丸四角形 28"/>
          <p:cNvSpPr/>
          <p:nvPr/>
        </p:nvSpPr>
        <p:spPr>
          <a:xfrm>
            <a:off x="9214634" y="4816016"/>
            <a:ext cx="2279228" cy="1424118"/>
          </a:xfrm>
          <a:prstGeom prst="roundRect">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bg1"/>
                </a:solidFill>
              </a:rPr>
              <a:t>市へ「補助金交付申請書」「添付書類」提出</a:t>
            </a:r>
            <a:endParaRPr kumimoji="1" lang="ja-JP" altLang="en-US" sz="1600" b="1" dirty="0">
              <a:solidFill>
                <a:schemeClr val="bg1"/>
              </a:solidFill>
            </a:endParaRPr>
          </a:p>
        </p:txBody>
      </p:sp>
      <p:sp>
        <p:nvSpPr>
          <p:cNvPr id="30" name="正方形/長方形 29"/>
          <p:cNvSpPr/>
          <p:nvPr/>
        </p:nvSpPr>
        <p:spPr>
          <a:xfrm>
            <a:off x="393053" y="803452"/>
            <a:ext cx="2060618" cy="2843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mn-ea"/>
              </a:rPr>
              <a:t>手続</a:t>
            </a:r>
            <a:r>
              <a:rPr lang="ja-JP" altLang="en-US" b="1" dirty="0" smtClean="0">
                <a:latin typeface="+mn-ea"/>
              </a:rPr>
              <a:t>きの流れ</a:t>
            </a:r>
            <a:endParaRPr kumimoji="1" lang="ja-JP" altLang="en-US" b="1" dirty="0">
              <a:latin typeface="+mn-ea"/>
            </a:endParaRPr>
          </a:p>
        </p:txBody>
      </p:sp>
      <p:sp>
        <p:nvSpPr>
          <p:cNvPr id="31" name="角丸四角形 30"/>
          <p:cNvSpPr/>
          <p:nvPr/>
        </p:nvSpPr>
        <p:spPr>
          <a:xfrm>
            <a:off x="3938014" y="5726716"/>
            <a:ext cx="3912734" cy="571587"/>
          </a:xfrm>
          <a:prstGeom prst="roundRect">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rPr>
              <a:t>（結果受理後速やかに）</a:t>
            </a:r>
            <a:endParaRPr lang="en-US" altLang="ja-JP" sz="1400" b="1" dirty="0" smtClean="0">
              <a:solidFill>
                <a:schemeClr val="bg1"/>
              </a:solidFill>
            </a:endParaRPr>
          </a:p>
          <a:p>
            <a:pPr algn="ctr"/>
            <a:r>
              <a:rPr lang="en-US" altLang="ja-JP" sz="1600" b="1" dirty="0" smtClean="0">
                <a:solidFill>
                  <a:schemeClr val="bg1"/>
                </a:solidFill>
              </a:rPr>
              <a:t>【</a:t>
            </a:r>
            <a:r>
              <a:rPr lang="ja-JP" altLang="en-US" sz="1600" b="1" dirty="0" smtClean="0">
                <a:solidFill>
                  <a:schemeClr val="bg1"/>
                </a:solidFill>
              </a:rPr>
              <a:t>提出②</a:t>
            </a:r>
            <a:r>
              <a:rPr lang="en-US" altLang="ja-JP" sz="1600" b="1" dirty="0" smtClean="0">
                <a:solidFill>
                  <a:schemeClr val="bg1"/>
                </a:solidFill>
              </a:rPr>
              <a:t>】</a:t>
            </a:r>
            <a:r>
              <a:rPr lang="ja-JP" altLang="en-US" sz="1600" b="1" dirty="0" smtClean="0">
                <a:solidFill>
                  <a:schemeClr val="bg1"/>
                </a:solidFill>
              </a:rPr>
              <a:t>　　市へ</a:t>
            </a:r>
            <a:r>
              <a:rPr lang="zh-TW" altLang="en-US" sz="1600" b="1" dirty="0" smtClean="0">
                <a:solidFill>
                  <a:schemeClr val="bg1"/>
                </a:solidFill>
              </a:rPr>
              <a:t>「</a:t>
            </a:r>
            <a:r>
              <a:rPr lang="zh-TW" altLang="en-US" sz="1600" b="1" dirty="0">
                <a:solidFill>
                  <a:schemeClr val="bg1"/>
                </a:solidFill>
                <a:latin typeface="ＭＳ Ｐゴシック" panose="020B0600070205080204" pitchFamily="50" charset="-128"/>
                <a:ea typeface="ＭＳ Ｐゴシック" panose="020B0600070205080204" pitchFamily="50" charset="-128"/>
              </a:rPr>
              <a:t>検査結果報告書</a:t>
            </a:r>
            <a:r>
              <a:rPr lang="zh-TW" altLang="en-US" sz="1600" b="1" dirty="0" smtClean="0">
                <a:solidFill>
                  <a:schemeClr val="bg1"/>
                </a:solidFill>
              </a:rPr>
              <a:t>」</a:t>
            </a:r>
            <a:r>
              <a:rPr kumimoji="1" lang="ja-JP" altLang="en-US" sz="1600" b="1" dirty="0" smtClean="0">
                <a:solidFill>
                  <a:schemeClr val="bg1"/>
                </a:solidFill>
              </a:rPr>
              <a:t>提出</a:t>
            </a:r>
            <a:endParaRPr kumimoji="1" lang="ja-JP" altLang="en-US" sz="1600" b="1" dirty="0">
              <a:solidFill>
                <a:schemeClr val="bg1"/>
              </a:solidFill>
            </a:endParaRPr>
          </a:p>
        </p:txBody>
      </p:sp>
      <p:sp>
        <p:nvSpPr>
          <p:cNvPr id="32" name="正方形/長方形 31"/>
          <p:cNvSpPr/>
          <p:nvPr/>
        </p:nvSpPr>
        <p:spPr>
          <a:xfrm>
            <a:off x="3316268" y="1902220"/>
            <a:ext cx="2105157" cy="37339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u="sng" dirty="0" smtClean="0"/>
              <a:t>【</a:t>
            </a:r>
            <a:r>
              <a:rPr kumimoji="1" lang="ja-JP" altLang="en-US" u="sng" dirty="0" smtClean="0"/>
              <a:t>提出①</a:t>
            </a:r>
            <a:r>
              <a:rPr kumimoji="1" lang="en-US" altLang="ja-JP" u="sng" dirty="0" smtClean="0"/>
              <a:t>】</a:t>
            </a:r>
            <a:r>
              <a:rPr kumimoji="1" lang="ja-JP" altLang="en-US" u="sng" dirty="0" smtClean="0"/>
              <a:t>　</a:t>
            </a:r>
            <a:r>
              <a:rPr kumimoji="1" lang="en-US" altLang="ja-JP" u="sng" dirty="0" smtClean="0"/>
              <a:t>1/8</a:t>
            </a:r>
            <a:r>
              <a:rPr kumimoji="1" lang="ja-JP" altLang="en-US" u="sng" dirty="0" smtClean="0"/>
              <a:t>〆切</a:t>
            </a:r>
            <a:endParaRPr kumimoji="1" lang="ja-JP" altLang="en-US" u="sng" dirty="0"/>
          </a:p>
        </p:txBody>
      </p:sp>
      <p:cxnSp>
        <p:nvCxnSpPr>
          <p:cNvPr id="33" name="直線コネクタ 32"/>
          <p:cNvCxnSpPr/>
          <p:nvPr/>
        </p:nvCxnSpPr>
        <p:spPr>
          <a:xfrm>
            <a:off x="6365426" y="1699683"/>
            <a:ext cx="1966" cy="139903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34" name="正方形/長方形 33"/>
          <p:cNvSpPr/>
          <p:nvPr/>
        </p:nvSpPr>
        <p:spPr>
          <a:xfrm>
            <a:off x="7600649" y="1554295"/>
            <a:ext cx="3853862" cy="63770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400" dirty="0" smtClean="0"/>
              <a:t>12/22</a:t>
            </a:r>
            <a:r>
              <a:rPr lang="ja-JP" altLang="en-US" sz="1400" dirty="0" smtClean="0"/>
              <a:t>から契約等を進めていただいて構いません。あらかじめ検査方法、検査にかかる期間、及び支払方法等を確認してください。</a:t>
            </a:r>
            <a:endParaRPr kumimoji="1" lang="ja-JP" altLang="en-US" sz="1400" dirty="0"/>
          </a:p>
        </p:txBody>
      </p:sp>
      <p:sp>
        <p:nvSpPr>
          <p:cNvPr id="35" name="正方形/長方形 34"/>
          <p:cNvSpPr/>
          <p:nvPr/>
        </p:nvSpPr>
        <p:spPr>
          <a:xfrm>
            <a:off x="1942518" y="3311733"/>
            <a:ext cx="9483532" cy="55509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dirty="0" smtClean="0"/>
              <a:t>（注）　</a:t>
            </a:r>
            <a:r>
              <a:rPr lang="en-US" altLang="ja-JP" sz="1400" b="1" dirty="0" smtClean="0"/>
              <a:t>3/31</a:t>
            </a:r>
            <a:r>
              <a:rPr lang="ja-JP" altLang="en-US" sz="1400" b="1" dirty="0" err="1" smtClean="0"/>
              <a:t>までの</a:t>
            </a:r>
            <a:r>
              <a:rPr lang="ja-JP" altLang="en-US" sz="1400" b="1" dirty="0" smtClean="0"/>
              <a:t>履行完了が対象となりますが、添付書類もすべて揃えて申請になりますので、支払等の請求書又は領収書等の発行状況についても事前に各検査機関へご確認ください。</a:t>
            </a:r>
            <a:endParaRPr kumimoji="1" lang="ja-JP" altLang="en-US" sz="1400" b="1" dirty="0"/>
          </a:p>
        </p:txBody>
      </p:sp>
      <p:cxnSp>
        <p:nvCxnSpPr>
          <p:cNvPr id="36" name="直線コネクタ 35"/>
          <p:cNvCxnSpPr/>
          <p:nvPr/>
        </p:nvCxnSpPr>
        <p:spPr>
          <a:xfrm>
            <a:off x="11655545" y="3668138"/>
            <a:ext cx="0" cy="2571996"/>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37" name="正方形/長方形 36"/>
          <p:cNvSpPr/>
          <p:nvPr/>
        </p:nvSpPr>
        <p:spPr>
          <a:xfrm>
            <a:off x="9111420" y="4207007"/>
            <a:ext cx="2244871" cy="37339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t>【</a:t>
            </a:r>
            <a:r>
              <a:rPr kumimoji="1" lang="ja-JP" altLang="en-US" dirty="0" smtClean="0"/>
              <a:t>提出③</a:t>
            </a:r>
            <a:r>
              <a:rPr kumimoji="1" lang="en-US" altLang="ja-JP" dirty="0" smtClean="0"/>
              <a:t>】</a:t>
            </a:r>
            <a:r>
              <a:rPr kumimoji="1" lang="ja-JP" altLang="en-US" dirty="0" smtClean="0"/>
              <a:t>　</a:t>
            </a:r>
            <a:r>
              <a:rPr lang="en-US" altLang="ja-JP" dirty="0" smtClean="0"/>
              <a:t>3</a:t>
            </a:r>
            <a:r>
              <a:rPr kumimoji="1" lang="en-US" altLang="ja-JP" dirty="0" smtClean="0"/>
              <a:t>/31</a:t>
            </a:r>
            <a:r>
              <a:rPr kumimoji="1" lang="ja-JP" altLang="en-US" dirty="0" smtClean="0"/>
              <a:t>〆切</a:t>
            </a:r>
            <a:endParaRPr kumimoji="1" lang="ja-JP" altLang="en-US" dirty="0"/>
          </a:p>
        </p:txBody>
      </p:sp>
      <p:cxnSp>
        <p:nvCxnSpPr>
          <p:cNvPr id="38" name="直線コネクタ 37"/>
          <p:cNvCxnSpPr/>
          <p:nvPr/>
        </p:nvCxnSpPr>
        <p:spPr>
          <a:xfrm>
            <a:off x="8077190" y="4154414"/>
            <a:ext cx="1" cy="2114765"/>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39" name="下矢印 38"/>
          <p:cNvSpPr/>
          <p:nvPr/>
        </p:nvSpPr>
        <p:spPr>
          <a:xfrm>
            <a:off x="4697824" y="4516636"/>
            <a:ext cx="368710" cy="220249"/>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0" name="下矢印 39"/>
          <p:cNvSpPr/>
          <p:nvPr/>
        </p:nvSpPr>
        <p:spPr>
          <a:xfrm>
            <a:off x="4697824" y="5417951"/>
            <a:ext cx="368710" cy="220249"/>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2" name="正方形/長方形 41"/>
          <p:cNvSpPr/>
          <p:nvPr/>
        </p:nvSpPr>
        <p:spPr>
          <a:xfrm>
            <a:off x="510110" y="5543532"/>
            <a:ext cx="2897606" cy="754771"/>
          </a:xfrm>
          <a:prstGeom prst="rect">
            <a:avLst/>
          </a:prstGeom>
          <a:solidFill>
            <a:srgbClr val="FF000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dirty="0" smtClean="0">
                <a:solidFill>
                  <a:schemeClr val="bg1"/>
                </a:solidFill>
              </a:rPr>
              <a:t>（注）　検査機関にて、陽性者が出た場合は、</a:t>
            </a:r>
            <a:r>
              <a:rPr lang="en-US" altLang="ja-JP" sz="1400" b="1" dirty="0" smtClean="0">
                <a:solidFill>
                  <a:schemeClr val="bg1"/>
                </a:solidFill>
              </a:rPr>
              <a:t>【</a:t>
            </a:r>
            <a:r>
              <a:rPr lang="ja-JP" altLang="en-US" sz="1400" b="1" dirty="0" smtClean="0">
                <a:solidFill>
                  <a:schemeClr val="bg1"/>
                </a:solidFill>
              </a:rPr>
              <a:t>別紙３　陽性結果が出た場合の注意</a:t>
            </a:r>
            <a:r>
              <a:rPr lang="en-US" altLang="ja-JP" sz="1400" b="1" dirty="0" smtClean="0">
                <a:solidFill>
                  <a:schemeClr val="bg1"/>
                </a:solidFill>
              </a:rPr>
              <a:t>】</a:t>
            </a:r>
            <a:r>
              <a:rPr lang="ja-JP" altLang="en-US" sz="1400" b="1" dirty="0" smtClean="0">
                <a:solidFill>
                  <a:schemeClr val="bg1"/>
                </a:solidFill>
              </a:rPr>
              <a:t>をご確認ください。</a:t>
            </a:r>
            <a:endParaRPr lang="ja-JP" altLang="en-US" b="1" dirty="0">
              <a:solidFill>
                <a:schemeClr val="bg1"/>
              </a:solidFill>
            </a:endParaRPr>
          </a:p>
        </p:txBody>
      </p:sp>
      <p:sp>
        <p:nvSpPr>
          <p:cNvPr id="43" name="正方形/長方形 42"/>
          <p:cNvSpPr/>
          <p:nvPr/>
        </p:nvSpPr>
        <p:spPr>
          <a:xfrm>
            <a:off x="472913" y="1508223"/>
            <a:ext cx="449160" cy="37339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smtClean="0"/>
              <a:t>❶</a:t>
            </a:r>
            <a:endParaRPr kumimoji="1" lang="ja-JP" altLang="en-US" sz="2400" dirty="0"/>
          </a:p>
        </p:txBody>
      </p:sp>
      <p:sp>
        <p:nvSpPr>
          <p:cNvPr id="44" name="正方形/長方形 43"/>
          <p:cNvSpPr/>
          <p:nvPr/>
        </p:nvSpPr>
        <p:spPr>
          <a:xfrm>
            <a:off x="7021177" y="1507744"/>
            <a:ext cx="535310" cy="37339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smtClean="0"/>
              <a:t>❸</a:t>
            </a:r>
            <a:endParaRPr kumimoji="1" lang="ja-JP" altLang="en-US" sz="2400" dirty="0"/>
          </a:p>
        </p:txBody>
      </p:sp>
      <p:sp>
        <p:nvSpPr>
          <p:cNvPr id="45" name="正方形/長方形 44"/>
          <p:cNvSpPr/>
          <p:nvPr/>
        </p:nvSpPr>
        <p:spPr>
          <a:xfrm>
            <a:off x="1142222" y="3888653"/>
            <a:ext cx="435005" cy="37339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smtClean="0"/>
              <a:t>❹</a:t>
            </a:r>
            <a:endParaRPr kumimoji="1" lang="ja-JP" altLang="en-US" sz="2400" dirty="0"/>
          </a:p>
        </p:txBody>
      </p:sp>
      <p:sp>
        <p:nvSpPr>
          <p:cNvPr id="46" name="正方形/長方形 45"/>
          <p:cNvSpPr/>
          <p:nvPr/>
        </p:nvSpPr>
        <p:spPr>
          <a:xfrm>
            <a:off x="8674238" y="3866825"/>
            <a:ext cx="1880174" cy="37339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smtClean="0"/>
              <a:t>❺　</a:t>
            </a:r>
            <a:r>
              <a:rPr lang="ja-JP" altLang="en-US" b="1" dirty="0" smtClean="0"/>
              <a:t>≪</a:t>
            </a:r>
            <a:r>
              <a:rPr lang="ja-JP" altLang="en-US" b="1" dirty="0"/>
              <a:t>重要≫</a:t>
            </a:r>
          </a:p>
        </p:txBody>
      </p:sp>
      <p:sp>
        <p:nvSpPr>
          <p:cNvPr id="47" name="正方形/長方形 46"/>
          <p:cNvSpPr/>
          <p:nvPr/>
        </p:nvSpPr>
        <p:spPr>
          <a:xfrm>
            <a:off x="3449117" y="1508223"/>
            <a:ext cx="1743651" cy="37339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400" dirty="0" smtClean="0"/>
              <a:t>❷　</a:t>
            </a:r>
            <a:r>
              <a:rPr lang="ja-JP" altLang="en-US" b="1" dirty="0" smtClean="0"/>
              <a:t>≪重要≫</a:t>
            </a:r>
            <a:endParaRPr kumimoji="1" lang="ja-JP" altLang="en-US" b="1" dirty="0"/>
          </a:p>
        </p:txBody>
      </p:sp>
      <p:cxnSp>
        <p:nvCxnSpPr>
          <p:cNvPr id="5" name="直線コネクタ 4"/>
          <p:cNvCxnSpPr/>
          <p:nvPr/>
        </p:nvCxnSpPr>
        <p:spPr>
          <a:xfrm>
            <a:off x="631065" y="3245628"/>
            <a:ext cx="10882979" cy="0"/>
          </a:xfrm>
          <a:prstGeom prst="line">
            <a:avLst/>
          </a:prstGeom>
        </p:spPr>
        <p:style>
          <a:lnRef idx="1">
            <a:schemeClr val="dk1"/>
          </a:lnRef>
          <a:fillRef idx="0">
            <a:schemeClr val="dk1"/>
          </a:fillRef>
          <a:effectRef idx="0">
            <a:schemeClr val="dk1"/>
          </a:effectRef>
          <a:fontRef idx="minor">
            <a:schemeClr val="tx1"/>
          </a:fontRef>
        </p:style>
      </p:cxnSp>
      <p:sp>
        <p:nvSpPr>
          <p:cNvPr id="6" name="屈折矢印 5"/>
          <p:cNvSpPr/>
          <p:nvPr/>
        </p:nvSpPr>
        <p:spPr>
          <a:xfrm rot="16200000" flipH="1">
            <a:off x="3437729" y="5474080"/>
            <a:ext cx="467693" cy="295214"/>
          </a:xfrm>
          <a:prstGeom prst="bentUpArrow">
            <a:avLst>
              <a:gd name="adj1" fmla="val 27857"/>
              <a:gd name="adj2" fmla="val 22585"/>
              <a:gd name="adj3" fmla="val 29050"/>
            </a:avLst>
          </a:prstGeom>
          <a:solidFill>
            <a:schemeClr val="tx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 name="円形吹き出し 6"/>
          <p:cNvSpPr/>
          <p:nvPr/>
        </p:nvSpPr>
        <p:spPr>
          <a:xfrm>
            <a:off x="5164429" y="1371984"/>
            <a:ext cx="1740496" cy="787763"/>
          </a:xfrm>
          <a:prstGeom prst="wedgeEllipseCallout">
            <a:avLst>
              <a:gd name="adj1" fmla="val -24114"/>
              <a:gd name="adj2" fmla="val 63912"/>
            </a:avLst>
          </a:prstGeom>
          <a:solidFill>
            <a:srgbClr val="FFFF0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solidFill>
                  <a:schemeClr val="tx1"/>
                </a:solidFill>
              </a:rPr>
              <a:t>希望する場合は、提出必須。提出しないと交付申請できません</a:t>
            </a:r>
            <a:r>
              <a:rPr lang="ja-JP" altLang="en-US" sz="1100" dirty="0" smtClean="0">
                <a:solidFill>
                  <a:schemeClr val="tx1"/>
                </a:solidFill>
              </a:rPr>
              <a:t>。</a:t>
            </a:r>
            <a:endParaRPr kumimoji="1" lang="ja-JP" altLang="en-US" dirty="0"/>
          </a:p>
        </p:txBody>
      </p:sp>
    </p:spTree>
    <p:extLst>
      <p:ext uri="{BB962C8B-B14F-4D97-AF65-F5344CB8AC3E}">
        <p14:creationId xmlns:p14="http://schemas.microsoft.com/office/powerpoint/2010/main" val="3020069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1057</TotalTime>
  <Words>132</Words>
  <Application>Microsoft Office PowerPoint</Application>
  <PresentationFormat>ワイド画面</PresentationFormat>
  <Paragraphs>42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新細明體</vt:lpstr>
      <vt:lpstr>Arial</vt:lpstr>
      <vt:lpstr>Calibri</vt:lpstr>
      <vt:lpstr>Calibri Light</vt:lpstr>
      <vt:lpstr>Office テーマ</vt:lpstr>
      <vt:lpstr>PowerPoint プレゼンテーション</vt:lpstr>
    </vt:vector>
  </TitlesOfParts>
  <Company>多摩市役所</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ｳｴﾉ ﾀｶｼ</dc:creator>
  <cp:lastModifiedBy>ﾀｶﾔﾏ ﾕｳﾀ</cp:lastModifiedBy>
  <cp:revision>52</cp:revision>
  <cp:lastPrinted>2020-12-17T06:23:03Z</cp:lastPrinted>
  <dcterms:created xsi:type="dcterms:W3CDTF">2020-12-02T00:04:43Z</dcterms:created>
  <dcterms:modified xsi:type="dcterms:W3CDTF">2020-12-22T05:07:45Z</dcterms:modified>
</cp:coreProperties>
</file>